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  <p:sldMasterId id="2147483663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11e8d2702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1111e8d2702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f0ddb1f2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10f0ddb1f21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11e8d2702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1111e8d2702_1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f0ddb1f2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10f0ddb1f2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1e8d2702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1111e8d2702_1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11e8d2702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1111e8d2702_1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11e8d2702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1111e8d2702_1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f0ddb1f2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10f0ddb1f21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159b8775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159b877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11e8d27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g1111e8d270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11e8d270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g1111e8d270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159b87752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159b8775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f0ddb1f2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10f0ddb1f2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11e8d270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1111e8d270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11e8d270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1111e8d270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11e8d270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1111e8d2702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34856" y="1238491"/>
            <a:ext cx="8133144" cy="12500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34856" y="2878621"/>
            <a:ext cx="8133144" cy="149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1524000" y="6356350"/>
            <a:ext cx="6629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292506" y="1967696"/>
            <a:ext cx="9144000" cy="1461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92506" y="355573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1674471" y="6492875"/>
            <a:ext cx="6629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1215342" y="1388958"/>
            <a:ext cx="7951808" cy="96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1661591" y="6492875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1215342" y="249969"/>
            <a:ext cx="7951808" cy="96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1215341" y="2133601"/>
            <a:ext cx="5181599" cy="3179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6576350" y="2133601"/>
            <a:ext cx="5181600" cy="3179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671577" y="6492875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1221753" y="248634"/>
            <a:ext cx="10515600" cy="1017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1221754" y="1681163"/>
            <a:ext cx="479804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6"/>
          <p:cNvSpPr txBox="1"/>
          <p:nvPr>
            <p:ph idx="2" type="body"/>
          </p:nvPr>
        </p:nvSpPr>
        <p:spPr>
          <a:xfrm>
            <a:off x="1221752" y="2505075"/>
            <a:ext cx="4874247" cy="2877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3" type="body"/>
          </p:nvPr>
        </p:nvSpPr>
        <p:spPr>
          <a:xfrm>
            <a:off x="6185746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6"/>
          <p:cNvSpPr txBox="1"/>
          <p:nvPr>
            <p:ph idx="4" type="body"/>
          </p:nvPr>
        </p:nvSpPr>
        <p:spPr>
          <a:xfrm>
            <a:off x="6194426" y="2505075"/>
            <a:ext cx="5160961" cy="2877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1661591" y="6492875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1650016" y="6492875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23280" y="1210077"/>
            <a:ext cx="8830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839788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0684" y="1825625"/>
            <a:ext cx="10515600" cy="353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3256548" y="6356350"/>
            <a:ext cx="6629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26068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559468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29435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294356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4356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5626768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5626768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1" type="ftr"/>
          </p:nvPr>
        </p:nvSpPr>
        <p:spPr>
          <a:xfrm>
            <a:off x="839788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1215342" y="1388958"/>
            <a:ext cx="7951808" cy="96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1215342" y="2511443"/>
            <a:ext cx="7951808" cy="285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1660003" y="6492875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23279" y="1192190"/>
            <a:ext cx="8830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23280" y="2743199"/>
            <a:ext cx="8830519" cy="229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2523280" y="6585995"/>
            <a:ext cx="6394048" cy="272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0684" y="1825625"/>
            <a:ext cx="10515600" cy="353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292642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1215342" y="1388958"/>
            <a:ext cx="7951808" cy="96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215342" y="2511443"/>
            <a:ext cx="7951808" cy="285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1660002" y="6492875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mark.glynn@dcu.i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1.jpg"/><Relationship Id="rId6" Type="http://schemas.openxmlformats.org/officeDocument/2006/relationships/image" Target="../media/image15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NewBlMDNevU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d/1OU8iahdz5tUALd2jiUjs6Fns3uUtF6YKWp_v5H7FLhc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oodle.com/news/board-plugin-virtual-board-postits/" TargetMode="External"/><Relationship Id="rId4" Type="http://schemas.openxmlformats.org/officeDocument/2006/relationships/hyperlink" Target="https://blogs.ucl.ac.uk/digital-education/2021/09/16/moodle-boards-a-virtual-post-it-note-activity-added-to-moodle/" TargetMode="External"/><Relationship Id="rId5" Type="http://schemas.openxmlformats.org/officeDocument/2006/relationships/hyperlink" Target="https://enhancingteaching.com/2021/07/09/moodle-board-is-now-availab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ctrTitle"/>
          </p:nvPr>
        </p:nvSpPr>
        <p:spPr>
          <a:xfrm>
            <a:off x="2534856" y="1238491"/>
            <a:ext cx="81330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Initial experiences of Loop Board for collaborative learning</a:t>
            </a:r>
            <a:endParaRPr/>
          </a:p>
        </p:txBody>
      </p:sp>
      <p:sp>
        <p:nvSpPr>
          <p:cNvPr id="79" name="Google Shape;79;p18"/>
          <p:cNvSpPr txBox="1"/>
          <p:nvPr>
            <p:ph idx="1" type="subTitle"/>
          </p:nvPr>
        </p:nvSpPr>
        <p:spPr>
          <a:xfrm>
            <a:off x="2534856" y="2878621"/>
            <a:ext cx="8133000" cy="1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200"/>
              <a:t>Mark Glynn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200"/>
              <a:t>Paula Lehane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200"/>
              <a:t>Baidyanath Biswas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200"/>
              <a:t>Rob Lowney</a:t>
            </a:r>
            <a:endParaRPr b="1"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DCU pilot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260675" y="1825625"/>
            <a:ext cx="105156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Available for all lecturers at start of 2021/2022 academic year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Piloted on 11 modules in particular, across four faculties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Evaluated at end of semester one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Anonymous surveys for staff and students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Largely Likert-scale with some open-ended questions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Drew on Laal &amp; Ghodsi (2011) categories of collaborative learning benefits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Issued to 11 staff, 682 students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Response rate: staff 91%, students 6%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637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/>
        </p:nvSpPr>
        <p:spPr>
          <a:xfrm>
            <a:off x="173975" y="6220050"/>
            <a:ext cx="529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Staff findings</a:t>
            </a:r>
            <a:endParaRPr b="1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63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/>
          <p:nvPr/>
        </p:nvSpPr>
        <p:spPr>
          <a:xfrm>
            <a:off x="173975" y="6220050"/>
            <a:ext cx="529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Student</a:t>
            </a:r>
            <a:r>
              <a:rPr b="1" lang="en-US" sz="2400"/>
              <a:t> findings</a:t>
            </a:r>
            <a:endParaRPr b="1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Paula Lehane</a:t>
            </a:r>
            <a:endParaRPr/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260684" y="1825625"/>
            <a:ext cx="105156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Assistant Professor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DCU School of Inclusive and Special Education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 rotWithShape="1">
          <a:blip r:embed="rId3">
            <a:alphaModFix/>
          </a:blip>
          <a:srcRect b="4583" l="4515" r="6949" t="30679"/>
          <a:stretch/>
        </p:blipFill>
        <p:spPr>
          <a:xfrm>
            <a:off x="0" y="643088"/>
            <a:ext cx="12191999" cy="55718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 b="17558" l="4554" r="1724" t="35291"/>
          <a:stretch/>
        </p:blipFill>
        <p:spPr>
          <a:xfrm>
            <a:off x="0" y="1213175"/>
            <a:ext cx="12191999" cy="443165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3"/>
          <p:cNvPicPr preferRelativeResize="0"/>
          <p:nvPr/>
        </p:nvPicPr>
        <p:blipFill rotWithShape="1">
          <a:blip r:embed="rId3">
            <a:alphaModFix/>
          </a:blip>
          <a:srcRect b="8100" l="4465" r="6747" t="25116"/>
          <a:stretch/>
        </p:blipFill>
        <p:spPr>
          <a:xfrm>
            <a:off x="0" y="563106"/>
            <a:ext cx="12191999" cy="573178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Baidyanath Biswas</a:t>
            </a:r>
            <a:endParaRPr/>
          </a:p>
        </p:txBody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260684" y="1825625"/>
            <a:ext cx="105156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Assistant Professor of Digital Business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DCU Business School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to next &amp; Potential new features</a:t>
            </a:r>
            <a:endParaRPr/>
          </a:p>
        </p:txBody>
      </p:sp>
      <p:sp>
        <p:nvSpPr>
          <p:cNvPr id="187" name="Google Shape;187;p35"/>
          <p:cNvSpPr txBox="1"/>
          <p:nvPr>
            <p:ph idx="1" type="body"/>
          </p:nvPr>
        </p:nvSpPr>
        <p:spPr>
          <a:xfrm>
            <a:off x="260684" y="1825625"/>
            <a:ext cx="10515600" cy="353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Ability to set activity completion e.g. student must add X amount of notes to the board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A board per student setting (if not shared, and not groups)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CSV export report updated to include number of “likes”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Enable commenting functionality on each post</a:t>
            </a:r>
            <a:endParaRPr sz="4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>
            <p:ph type="title"/>
          </p:nvPr>
        </p:nvSpPr>
        <p:spPr>
          <a:xfrm>
            <a:off x="1215342" y="1388958"/>
            <a:ext cx="7951808" cy="96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Contact</a:t>
            </a:r>
            <a:endParaRPr/>
          </a:p>
        </p:txBody>
      </p:sp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1215342" y="2511443"/>
            <a:ext cx="7951808" cy="285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u="sng">
                <a:hlinkClick r:id="rId3"/>
              </a:rPr>
              <a:t>mark.glynn@dcu.ie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260684" y="1825625"/>
            <a:ext cx="10515600" cy="353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Increase in use of digital tools for learning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Increase in use of collaborative tools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INDEx survey (2019) showed variety of these in use in DCU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Unknown if paid/freemium accounts being used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Concerns over privacy, ad tracking and accessibility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Development</a:t>
            </a:r>
            <a:endParaRPr/>
          </a:p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260675" y="1825625"/>
            <a:ext cx="105156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Funding acquired for plugin development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Initial spec drafted between DCU learning technologists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“Post-it” board format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Anonymous posting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Organise between columns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Accept multiple formats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Export posts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Rating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Sorting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/>
              <a:t>Focus group with lecturers - important to hear educators’ voice and coalface experience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Development</a:t>
            </a:r>
            <a:endParaRPr/>
          </a:p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260675" y="1825625"/>
            <a:ext cx="105156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600" y="1720750"/>
            <a:ext cx="5780425" cy="13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5475" y="3611963"/>
            <a:ext cx="199772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6294" y="3581400"/>
            <a:ext cx="1115100" cy="12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6300" y="4960275"/>
            <a:ext cx="3433600" cy="100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7276" y="3611976"/>
            <a:ext cx="2349425" cy="23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idx="4294967295"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it look like?</a:t>
            </a:r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25" y="1825625"/>
            <a:ext cx="6691751" cy="306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138" y="2745350"/>
            <a:ext cx="696277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How to use 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260684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Add as activity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Configure settings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Title columns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Students start posting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Quick and easy!</a:t>
            </a:r>
            <a:endParaRPr/>
          </a:p>
        </p:txBody>
      </p:sp>
      <p:pic>
        <p:nvPicPr>
          <p:cNvPr descr="This video will introduce DCU lecturers to Loop Board, a new feature of Loop that helps support collaborative learning among students. Loop is the brand name of our virtual learning environment at DCU, which is a Moodle instance. This introductory video will also be of use to other institutions that use Moodle and the Board plugin." id="116" name="Google Shape;116;p23" title="Introducing Loop Boar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325" y="921025"/>
            <a:ext cx="6814950" cy="51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Current usage</a:t>
            </a:r>
            <a:endParaRPr/>
          </a:p>
        </p:txBody>
      </p:sp>
      <p:pic>
        <p:nvPicPr>
          <p:cNvPr id="122" name="Google Shape;122;p2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75" y="1422775"/>
            <a:ext cx="7688049" cy="4753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Potential uses</a:t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260675" y="1565875"/>
            <a:ext cx="3654600" cy="46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Question Collection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Showcase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Exit Ticket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Existing / Prior knowledge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Reflections on learning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Weekly Plan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Book Review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First Reactions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Tips Sharing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Playlist of videos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Brainstorming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Sharing Bookmarks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Guest Wall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440"/>
              <a:t>Student voting</a:t>
            </a:r>
            <a:endParaRPr sz="14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rPr lang="en-US" sz="1440"/>
              <a:t>SWOT Analysis</a:t>
            </a:r>
            <a:endParaRPr sz="1440"/>
          </a:p>
        </p:txBody>
      </p:sp>
      <p:sp>
        <p:nvSpPr>
          <p:cNvPr id="129" name="Google Shape;129;p25"/>
          <p:cNvSpPr txBox="1"/>
          <p:nvPr>
            <p:ph idx="2" type="body"/>
          </p:nvPr>
        </p:nvSpPr>
        <p:spPr>
          <a:xfrm>
            <a:off x="4022812" y="1565875"/>
            <a:ext cx="3654600" cy="46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Evidence Gathering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Kanban Board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Pros and Cons discussion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Temperature Check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Goal Board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Group Project Work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Compliment Sharing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Wishlist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Note taking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Group work management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Book analysis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Where are you?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Problems and solutions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Pros and Cons discussion from multiple perspectives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1430"/>
              <a:t>Multidisciplinary understanding</a:t>
            </a:r>
            <a:endParaRPr sz="143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523"/>
              <a:buNone/>
            </a:pPr>
            <a:r>
              <a:rPr lang="en-US" sz="1430"/>
              <a:t>Looking for examples</a:t>
            </a:r>
            <a:endParaRPr sz="1430"/>
          </a:p>
        </p:txBody>
      </p:sp>
      <p:sp>
        <p:nvSpPr>
          <p:cNvPr id="130" name="Google Shape;130;p25"/>
          <p:cNvSpPr txBox="1"/>
          <p:nvPr>
            <p:ph idx="2" type="body"/>
          </p:nvPr>
        </p:nvSpPr>
        <p:spPr>
          <a:xfrm>
            <a:off x="7784978" y="1565875"/>
            <a:ext cx="3654600" cy="46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523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Full list of potential ideas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26068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260675" y="1825625"/>
            <a:ext cx="105156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 u="sng">
                <a:solidFill>
                  <a:schemeClr val="hlink"/>
                </a:solidFill>
                <a:hlinkClick r:id="rId3"/>
              </a:rPr>
              <a:t>Foster learner collaboration with Board – a new Moodle plugin</a:t>
            </a:r>
            <a:r>
              <a:rPr lang="en-US"/>
              <a:t> (Cooch, 2021)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 u="sng">
                <a:solidFill>
                  <a:schemeClr val="hlink"/>
                </a:solidFill>
                <a:hlinkClick r:id="rId4"/>
              </a:rPr>
              <a:t>Moodle Boards – a virtual post-it note activity added to Moodle</a:t>
            </a:r>
            <a:r>
              <a:rPr lang="en-US"/>
              <a:t> (Digges, 2021)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—"/>
            </a:pPr>
            <a:r>
              <a:rPr lang="en-US" u="sng">
                <a:solidFill>
                  <a:schemeClr val="hlink"/>
                </a:solidFill>
                <a:hlinkClick r:id="rId5"/>
              </a:rPr>
              <a:t>Moodle Board is now available</a:t>
            </a:r>
            <a:r>
              <a:rPr lang="en-US"/>
              <a:t> (Glynn, 2021)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