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cd844cb54a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a:t>Rob</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US"/>
              <a:t>A learner can express so much about </a:t>
            </a:r>
            <a:r>
              <a:rPr lang="en-US"/>
              <a:t>themselves</a:t>
            </a:r>
            <a:r>
              <a:rPr lang="en-US"/>
              <a:t> in their profile, which often goes very underutlised </a:t>
            </a:r>
            <a:endParaRPr/>
          </a:p>
          <a:p>
            <a:pPr indent="0" lvl="0" marL="0" rtl="0" algn="l">
              <a:spcBef>
                <a:spcPts val="0"/>
              </a:spcBef>
              <a:spcAft>
                <a:spcPts val="0"/>
              </a:spcAft>
              <a:buNone/>
            </a:pPr>
            <a:r>
              <a:rPr lang="en-US"/>
              <a:t>Well-populated profiles can help learners get to know each other, identify common interests, and foster community</a:t>
            </a:r>
            <a:endParaRPr/>
          </a:p>
          <a:p>
            <a:pPr indent="0" lvl="0" marL="0" rtl="0" algn="l">
              <a:spcBef>
                <a:spcPts val="0"/>
              </a:spcBef>
              <a:spcAft>
                <a:spcPts val="0"/>
              </a:spcAft>
              <a:buNone/>
            </a:pPr>
            <a:r>
              <a:rPr lang="en-US"/>
              <a:t>Consider promoting profiles among </a:t>
            </a:r>
            <a:r>
              <a:rPr lang="en-US"/>
              <a:t>students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Profile description field is a rich text area, so can even include video/audio introductions. Another great way to foster diversity is asking students to record a pronunciation of </a:t>
            </a:r>
            <a:r>
              <a:rPr lang="en-US"/>
              <a:t>their</a:t>
            </a:r>
            <a:r>
              <a:rPr lang="en-US"/>
              <a:t> names in their profile description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ability to add custom profile fields is also useful. At DCU we created the pronoun field.</a:t>
            </a:r>
            <a:endParaRPr/>
          </a:p>
        </p:txBody>
      </p:sp>
      <p:sp>
        <p:nvSpPr>
          <p:cNvPr id="109" name="Google Shape;109;g1cd844cb54a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d6c2fbc5d6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d6c2fbc5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1d57342e196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Universal design for learning </a:t>
            </a:r>
            <a:endParaRPr/>
          </a:p>
          <a:p>
            <a:pPr indent="0" lvl="0" marL="0" rtl="0" algn="l">
              <a:spcBef>
                <a:spcPts val="0"/>
              </a:spcBef>
              <a:spcAft>
                <a:spcPts val="0"/>
              </a:spcAft>
              <a:buNone/>
            </a:pPr>
            <a:r>
              <a:rPr lang="en-US"/>
              <a:t>Broad framework to reduce barriers to learning for learners</a:t>
            </a:r>
            <a:endParaRPr/>
          </a:p>
          <a:p>
            <a:pPr indent="0" lvl="0" marL="0" rtl="0" algn="l">
              <a:spcBef>
                <a:spcPts val="0"/>
              </a:spcBef>
              <a:spcAft>
                <a:spcPts val="0"/>
              </a:spcAft>
              <a:buNone/>
            </a:pPr>
            <a:r>
              <a:rPr lang="en-US"/>
              <a:t>Awareness has grown in recent years - burgeoning UDL communities are springing up</a:t>
            </a:r>
            <a:endParaRPr/>
          </a:p>
          <a:p>
            <a:pPr indent="0" lvl="0" marL="0" rtl="0" algn="l">
              <a:spcBef>
                <a:spcPts val="0"/>
              </a:spcBef>
              <a:spcAft>
                <a:spcPts val="0"/>
              </a:spcAft>
              <a:buNone/>
            </a:pPr>
            <a:r>
              <a:rPr lang="en-US"/>
              <a:t>Mantra of “One Small Thing” - UDL is a journey</a:t>
            </a:r>
            <a:endParaRPr/>
          </a:p>
          <a:p>
            <a:pPr indent="0" lvl="0" marL="0" rtl="0" algn="l">
              <a:spcBef>
                <a:spcPts val="0"/>
              </a:spcBef>
              <a:spcAft>
                <a:spcPts val="0"/>
              </a:spcAft>
              <a:buNone/>
            </a:pPr>
            <a:r>
              <a:rPr lang="en-US"/>
              <a:t>When it comes to Moodle, more than just web accessibility</a:t>
            </a:r>
            <a:endParaRPr/>
          </a:p>
          <a:p>
            <a:pPr indent="0" lvl="0" marL="0" rtl="0" algn="l">
              <a:spcBef>
                <a:spcPts val="0"/>
              </a:spcBef>
              <a:spcAft>
                <a:spcPts val="0"/>
              </a:spcAft>
              <a:buNone/>
            </a:pPr>
            <a:r>
              <a:rPr lang="en-US"/>
              <a:t>Guidelines developed by CAST</a:t>
            </a:r>
            <a:endParaRPr/>
          </a:p>
          <a:p>
            <a:pPr indent="0" lvl="0" marL="0" rtl="0" algn="l">
              <a:spcBef>
                <a:spcPts val="0"/>
              </a:spcBef>
              <a:spcAft>
                <a:spcPts val="0"/>
              </a:spcAft>
              <a:buNone/>
            </a:pPr>
            <a:r>
              <a:rPr lang="en-US"/>
              <a:t>Three principles - </a:t>
            </a:r>
            <a:r>
              <a:rPr lang="en-US"/>
              <a:t>Multiple</a:t>
            </a:r>
            <a:r>
              <a:rPr lang="en-US"/>
              <a:t> means of engagement, representation, action and expression</a:t>
            </a:r>
            <a:endParaRPr/>
          </a:p>
          <a:p>
            <a:pPr indent="0" lvl="0" marL="0" rtl="0" algn="l">
              <a:spcBef>
                <a:spcPts val="0"/>
              </a:spcBef>
              <a:spcAft>
                <a:spcPts val="0"/>
              </a:spcAft>
              <a:buNone/>
            </a:pPr>
            <a:r>
              <a:rPr lang="en-US"/>
              <a:t>Nine guidelines</a:t>
            </a:r>
            <a:endParaRPr/>
          </a:p>
          <a:p>
            <a:pPr indent="0" lvl="0" marL="0" rtl="0" algn="l">
              <a:spcBef>
                <a:spcPts val="0"/>
              </a:spcBef>
              <a:spcAft>
                <a:spcPts val="0"/>
              </a:spcAft>
              <a:buNone/>
            </a:pPr>
            <a:r>
              <a:rPr lang="en-US"/>
              <a:t>31 checkpoints</a:t>
            </a:r>
            <a:endParaRPr/>
          </a:p>
        </p:txBody>
      </p:sp>
      <p:sp>
        <p:nvSpPr>
          <p:cNvPr id="53" name="Google Shape;53;g1d57342e196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cd844cb54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g1cd844cb54a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cd844cb54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a:t>Clare</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US"/>
              <a:t>I want to share a few UDL tips with you that I’ve implemented in a module that I teach. The module is a blended one, so Moodle is used extensively. The students use it to access important learning resources and engage in a wide variety of activities such as quizzes, H5P interactive content, Moodle Workshop for peer assessment, discussion forums, and more. Because of this, it’s important to try to to embed UDL principles.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When it comes to learning with Moodle, whether in a fully online mode or a blended mode, it’s important to foster a sense of community between teachers and learners and between learners themselves. This helps </a:t>
            </a:r>
            <a:r>
              <a:rPr lang="en-US"/>
              <a:t>learners</a:t>
            </a:r>
            <a:r>
              <a:rPr lang="en-US"/>
              <a:t> feel like they belong, and a sense of belonging helps contribute towards student success. Furthermore, the Community of Inquiry model, a seminal model used in online learning design, tells us the </a:t>
            </a:r>
            <a:r>
              <a:rPr lang="en-US"/>
              <a:t>importance</a:t>
            </a:r>
            <a:r>
              <a:rPr lang="en-US"/>
              <a:t> of establishing ‘teacher presence’, of making the teacher visible and present in different ways in the online learning environment. A simple way of doing this is </a:t>
            </a:r>
            <a:r>
              <a:rPr lang="en-US"/>
              <a:t>incorporating</a:t>
            </a:r>
            <a:r>
              <a:rPr lang="en-US"/>
              <a:t> a static contact block in a prominent location on your course page. On my course page, this contact block appears in the top right corner. So when learners log in for the first and for subsequent times, they see my name, photograph and email address. They </a:t>
            </a:r>
            <a:r>
              <a:rPr lang="en-US"/>
              <a:t>immediately</a:t>
            </a:r>
            <a:r>
              <a:rPr lang="en-US"/>
              <a:t> know who the teacher is.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a:t>
            </a:r>
            <a:r>
              <a:rPr lang="en-US"/>
              <a:t> block is just a simple HTML block with image and text. Very straightforward! It could also be used to share information like office hours, or a link to your calendar so students can see when you’re free and when you’re not.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Along similar lines, something as simple as uploading a photo to your Moodle profile can help to establish teacher presence. So many teachers don’t bother uploading a </a:t>
            </a:r>
            <a:r>
              <a:rPr lang="en-US"/>
              <a:t>profile</a:t>
            </a:r>
            <a:r>
              <a:rPr lang="en-US"/>
              <a:t> photo, but having one makes a big difference - because each time you post an </a:t>
            </a:r>
            <a:r>
              <a:rPr lang="en-US"/>
              <a:t>announcement</a:t>
            </a:r>
            <a:r>
              <a:rPr lang="en-US"/>
              <a:t> in a forum, or sent or message, or leave a comment somewhere on Moodle, your photo will appear, and that consistency again helps strengthen teacher presence and community.</a:t>
            </a:r>
            <a:endParaRPr/>
          </a:p>
        </p:txBody>
      </p:sp>
      <p:sp>
        <p:nvSpPr>
          <p:cNvPr id="66" name="Google Shape;66;g1cd844cb54a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cd844cb54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a:t>Clare</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US"/>
              <a:t>Whether you use Moodle for online modules, or blended ones, or even if you use it sparingly, just to share files and resources with students, you can never underestimate the importance of keeping your courses and sections well structured! We’ve all heard of the analogy of Moodle being like a filing cabinet, where students go to access files - now, that’s not something I personally ascribe to, as I like to ensure lots of activity and interactivity on my Moodle courses! - but even if it were just like a filing cabinet, imagine a filing cabinet with folders not in alphabetical order, or no tabs on the folders to tell you what’s in them, or no folders whatsoever! We’ve all seen Moodle courses that resemble that - lots of resources and activities dotted about. Some simple tips can help you guide your learners to find what they need and to understand what it entails - </a:t>
            </a:r>
            <a:r>
              <a:rPr lang="en-US"/>
              <a:t>without</a:t>
            </a:r>
            <a:r>
              <a:rPr lang="en-US"/>
              <a:t> having them spend </a:t>
            </a:r>
            <a:r>
              <a:rPr lang="en-US"/>
              <a:t>energy looking through the resource itself to figure out what it is!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Labels - or “Text and Media Areas” as they’re now known in Moodle 4.1! - are very handy for organising resources and activities within a section. In my module, I use a label to organise resources and activities into those which leaners need to engage in before a workshop, during a workshop, and after a workshop. Using a little HTML code, these labels can be made to stand out, and even include an icon to help the student visualise what type of activities and resources are contained underneath.</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Similarly, all Moodle activities and resources come with a description field, which is almost never used by your average teacher! I think it’s vital to use the description field. It’s an ideal place to insert a line or two about what the resource or activity is and how or why students should engage in it. I also recommend ticking the box to display the description on the course page - this means as a learners is scrolling through the course, they’ll immediately see this additional guidance and know what every item is about.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And of course - the simplest thing of all to do is to use clear and direct titles on your resources and activities.</a:t>
            </a:r>
            <a:endParaRPr/>
          </a:p>
        </p:txBody>
      </p:sp>
      <p:sp>
        <p:nvSpPr>
          <p:cNvPr id="73" name="Google Shape;73;g1cd844cb54a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cd844cb54a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a:t>Clare</a:t>
            </a:r>
            <a:endParaRPr b="1"/>
          </a:p>
          <a:p>
            <a:pPr indent="0" lvl="0" marL="0" rtl="0" algn="l">
              <a:spcBef>
                <a:spcPts val="0"/>
              </a:spcBef>
              <a:spcAft>
                <a:spcPts val="0"/>
              </a:spcAft>
              <a:buNone/>
            </a:pPr>
            <a:r>
              <a:t/>
            </a:r>
            <a:endParaRPr b="1"/>
          </a:p>
          <a:p>
            <a:pPr indent="0" lvl="0" marL="0" rtl="0" algn="l">
              <a:spcBef>
                <a:spcPts val="0"/>
              </a:spcBef>
              <a:spcAft>
                <a:spcPts val="0"/>
              </a:spcAft>
              <a:buNone/>
            </a:pPr>
            <a:r>
              <a:rPr lang="en-US"/>
              <a:t>For better or worse, a slide deck has become a teacher’s best friend! You’d be hard pressed to find a classroom or module where a teacher isn’t using presentation software at some point. And of course, our students have come to expect slide presentations as a key learning resource, something which presents the key points of the learning at hand, something which </a:t>
            </a:r>
            <a:r>
              <a:rPr lang="en-US"/>
              <a:t>they</a:t>
            </a:r>
            <a:r>
              <a:rPr lang="en-US"/>
              <a:t> can revisit afterwards, to help them revise. In fact, some institutions have policies which require teachers to give students a copy of their slides, if they have used them.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Slides and readings are probably the two most popular </a:t>
            </a:r>
            <a:r>
              <a:rPr lang="en-US"/>
              <a:t>types of resources which teachers upload to Moodle, but very often teachers upload their slides </a:t>
            </a:r>
            <a:r>
              <a:rPr i="1" lang="en-US"/>
              <a:t>after</a:t>
            </a:r>
            <a:r>
              <a:rPr lang="en-US"/>
              <a:t> class. I would encourage you to think about making your slides available before class. This serves two purposes - firstly, students who have particular needs or preferences can access the slides and customise how they are presented - changing font size or colour perhaps, or using a text-to-speech tool. It could make it easier for them to engage with the slides and follow along if the slides are more suited to them. Secondly, giving advance access means students can follow along on their own devices if they wish, make notes and so on. This also acts as a useful contingency if something goes wrong with the projector in the room and you can’t present, as happened in a workshop of mine a few months ago. The projector was kaput, and I was unable to display my slides, so instead, I asked the students to access the slides on whatever device they had - a laptop, or tablet or phone, and some students shared - and we followed along together. In the end of module feedback, some students responded they actually preferred engaging with the slides this way rather than looking up at the screen in the room.</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When working with slides, it’s also important to remember to include descriptive text on any images that you use, so a student using a screenreader can understand what’s being presented in the image. Both Google Slides and PowerPoint make it very easy to enter ALT text. </a:t>
            </a:r>
            <a:endParaRPr/>
          </a:p>
        </p:txBody>
      </p:sp>
      <p:sp>
        <p:nvSpPr>
          <p:cNvPr id="81" name="Google Shape;81;g1cd844cb54a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cd844cb54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a:t>Clare</a:t>
            </a:r>
            <a:endParaRPr b="1"/>
          </a:p>
          <a:p>
            <a:pPr indent="0" lvl="0" marL="0" rtl="0" algn="l">
              <a:spcBef>
                <a:spcPts val="0"/>
              </a:spcBef>
              <a:spcAft>
                <a:spcPts val="0"/>
              </a:spcAft>
              <a:buNone/>
            </a:pPr>
            <a:r>
              <a:t/>
            </a:r>
            <a:endParaRPr b="1"/>
          </a:p>
          <a:p>
            <a:pPr indent="0" lvl="0" marL="0" rtl="0" algn="l">
              <a:spcBef>
                <a:spcPts val="0"/>
              </a:spcBef>
              <a:spcAft>
                <a:spcPts val="0"/>
              </a:spcAft>
              <a:buNone/>
            </a:pPr>
            <a:r>
              <a:rPr lang="en-US"/>
              <a:t>The last tip from me before I pass you back to Rob. One of the UDL principles is to provide multiple means of engagement, and one of the most common ways educators try to enact this principle is by providing a variety of text, video or audio-based material. But very often when it comes to graded activities or assignments on Moodle, teachers still rely on text-based feedback only. I’d encourage you to explore audio or video based feedback. This can be easily created using Moodle’s built-in recording features available in any rich-text area, which lets you make a recording of up to 2 minutes duration. Audio feedback is an </a:t>
            </a:r>
            <a:r>
              <a:rPr lang="en-US"/>
              <a:t>area</a:t>
            </a:r>
            <a:r>
              <a:rPr lang="en-US"/>
              <a:t> of interest for me, and something I practise when grading my students’ assignments. </a:t>
            </a:r>
            <a:endParaRPr/>
          </a:p>
          <a:p>
            <a:pPr indent="0" lvl="0" marL="0" rtl="0" algn="l">
              <a:spcBef>
                <a:spcPts val="0"/>
              </a:spcBef>
              <a:spcAft>
                <a:spcPts val="0"/>
              </a:spcAft>
              <a:buNone/>
            </a:pPr>
            <a:br>
              <a:rPr lang="en-US"/>
            </a:br>
            <a:r>
              <a:rPr lang="en-US"/>
              <a:t>Audio feedback has a number of benefits, including:</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US"/>
              <a:t>Greater understanding of feedback (Killingback et al, 2019)</a:t>
            </a:r>
            <a:endParaRPr/>
          </a:p>
          <a:p>
            <a:pPr indent="-298450" lvl="0" marL="457200" rtl="0" algn="l">
              <a:spcBef>
                <a:spcPts val="0"/>
              </a:spcBef>
              <a:spcAft>
                <a:spcPts val="0"/>
              </a:spcAft>
              <a:buSzPts val="1100"/>
              <a:buChar char="◉"/>
            </a:pPr>
            <a:r>
              <a:rPr lang="en-US"/>
              <a:t>Better sense of belonging (Killingback et al, 2019; Dixon, 2015)</a:t>
            </a:r>
            <a:endParaRPr/>
          </a:p>
          <a:p>
            <a:pPr indent="-298450" lvl="0" marL="457200" rtl="0" algn="l">
              <a:spcBef>
                <a:spcPts val="0"/>
              </a:spcBef>
              <a:spcAft>
                <a:spcPts val="0"/>
              </a:spcAft>
              <a:buSzPts val="1100"/>
              <a:buChar char="◉"/>
            </a:pPr>
            <a:r>
              <a:rPr lang="en-US"/>
              <a:t>Voice can be more nuanced than written word (Hennessy and Forrester, 2014)</a:t>
            </a:r>
            <a:endParaRPr/>
          </a:p>
          <a:p>
            <a:pPr indent="-298450" lvl="0" marL="457200" rtl="0" algn="l">
              <a:spcBef>
                <a:spcPts val="0"/>
              </a:spcBef>
              <a:spcAft>
                <a:spcPts val="0"/>
              </a:spcAft>
              <a:buSzPts val="1100"/>
              <a:buChar char="◉"/>
            </a:pPr>
            <a:r>
              <a:rPr lang="en-US"/>
              <a:t>Leads to more conversational and supportive language in feedback (Borup et al, 2015)</a:t>
            </a:r>
            <a:endParaRPr/>
          </a:p>
          <a:p>
            <a:pPr indent="-298450" lvl="0" marL="457200" rtl="0" algn="l">
              <a:spcBef>
                <a:spcPts val="0"/>
              </a:spcBef>
              <a:spcAft>
                <a:spcPts val="0"/>
              </a:spcAft>
              <a:buSzPts val="1100"/>
              <a:buChar char="◉"/>
            </a:pPr>
            <a:r>
              <a:rPr lang="en-US"/>
              <a:t>We can speak faster than we can type (1 min spoken = 6 min written) (Lunt and Curran, 2010)</a:t>
            </a:r>
            <a:endParaRPr/>
          </a:p>
          <a:p>
            <a:pPr indent="-298450" lvl="0" marL="457200" rtl="0" algn="l">
              <a:spcBef>
                <a:spcPts val="0"/>
              </a:spcBef>
              <a:spcAft>
                <a:spcPts val="0"/>
              </a:spcAft>
              <a:buSzPts val="1100"/>
              <a:buChar char="◉"/>
            </a:pPr>
            <a:r>
              <a:rPr lang="en-US"/>
              <a:t>From an </a:t>
            </a:r>
            <a:r>
              <a:rPr lang="en-US"/>
              <a:t>accessibility</a:t>
            </a:r>
            <a:r>
              <a:rPr lang="en-US"/>
              <a:t> perspective, Emery and Atkinson (2009) said that audio feedback enables students to listen to and pace their own learning, making it useful to students with specific learning needs </a:t>
            </a:r>
            <a:endParaRPr/>
          </a:p>
          <a:p>
            <a:pPr indent="-298450" lvl="0" marL="457200" rtl="0" algn="l">
              <a:spcBef>
                <a:spcPts val="0"/>
              </a:spcBef>
              <a:spcAft>
                <a:spcPts val="0"/>
              </a:spcAft>
              <a:buSzPts val="1100"/>
              <a:buChar char="◉"/>
            </a:pPr>
            <a:r>
              <a:rPr lang="en-US"/>
              <a:t>Lunt and Curran (2010) found audio feedback preferable for students with reading/sight issues</a:t>
            </a:r>
            <a:endParaRPr/>
          </a:p>
          <a:p>
            <a:pPr indent="-298450" lvl="0" marL="457200" rtl="0" algn="l">
              <a:spcBef>
                <a:spcPts val="0"/>
              </a:spcBef>
              <a:spcAft>
                <a:spcPts val="0"/>
              </a:spcAft>
              <a:buSzPts val="1100"/>
              <a:buChar char="◉"/>
            </a:pPr>
            <a:r>
              <a:rPr lang="en-US"/>
              <a:t>Knauf (2016 p.442) noted ‘as one of a number of possible forms of feedback, audio feedback can increase the variety of channels of communication used, and help pave the way towards an inclusive, diversity-sensitive university.’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Because the recording is taking place within a rich-text area, you can even combine a brief audio clip praising or reassuring the student alongside written feedback which perhaps lists some specificities, and maybe even includes hyperlinks to additional resources or guidance. Using a combination of different formats here can really bring feedback to life, and includes something to suit all </a:t>
            </a:r>
            <a:r>
              <a:rPr lang="en-US"/>
              <a:t>learners</a:t>
            </a:r>
            <a:r>
              <a:rPr lang="en-US"/>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But enough from me for now!</a:t>
            </a:r>
            <a:endParaRPr/>
          </a:p>
        </p:txBody>
      </p:sp>
      <p:sp>
        <p:nvSpPr>
          <p:cNvPr id="88" name="Google Shape;88;g1cd844cb54a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cd844cb54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a:t>Rob</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US"/>
              <a:t>Students juggle many </a:t>
            </a:r>
            <a:r>
              <a:rPr lang="en-US"/>
              <a:t>different</a:t>
            </a:r>
            <a:r>
              <a:rPr lang="en-US"/>
              <a:t> tasks and goals in any one module, never mind across several</a:t>
            </a:r>
            <a:endParaRPr/>
          </a:p>
          <a:p>
            <a:pPr indent="0" lvl="0" marL="0" rtl="0" algn="l">
              <a:spcBef>
                <a:spcPts val="0"/>
              </a:spcBef>
              <a:spcAft>
                <a:spcPts val="0"/>
              </a:spcAft>
              <a:buNone/>
            </a:pPr>
            <a:r>
              <a:rPr lang="en-US"/>
              <a:t>With continuous assessment, often juggling many different deadlines in any one week of the semester</a:t>
            </a:r>
            <a:endParaRPr/>
          </a:p>
          <a:p>
            <a:pPr indent="0" lvl="0" marL="0" rtl="0" algn="l">
              <a:spcBef>
                <a:spcPts val="0"/>
              </a:spcBef>
              <a:spcAft>
                <a:spcPts val="0"/>
              </a:spcAft>
              <a:buNone/>
            </a:pPr>
            <a:r>
              <a:rPr lang="en-US"/>
              <a:t>Some additional guidance and nudging around important deadlines can help students stay on track</a:t>
            </a:r>
            <a:endParaRPr/>
          </a:p>
          <a:p>
            <a:pPr indent="0" lvl="0" marL="0" rtl="0" algn="l">
              <a:spcBef>
                <a:spcPts val="0"/>
              </a:spcBef>
              <a:spcAft>
                <a:spcPts val="0"/>
              </a:spcAft>
              <a:buNone/>
            </a:pPr>
            <a:r>
              <a:rPr lang="en-US"/>
              <a:t>A few ways to do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Almost all activities with deadlines appear in the Moodle calendar, so </a:t>
            </a:r>
            <a:r>
              <a:rPr lang="en-US"/>
              <a:t>display</a:t>
            </a:r>
            <a:r>
              <a:rPr lang="en-US"/>
              <a:t> the calendar block on the course and draw students’ attention to it</a:t>
            </a:r>
            <a:endParaRPr/>
          </a:p>
          <a:p>
            <a:pPr indent="0" lvl="0" marL="0" rtl="0" algn="l">
              <a:spcBef>
                <a:spcPts val="0"/>
              </a:spcBef>
              <a:spcAft>
                <a:spcPts val="0"/>
              </a:spcAft>
              <a:buNone/>
            </a:pPr>
            <a:r>
              <a:rPr lang="en-US"/>
              <a:t>Can even create manual Calendar events which act as de facto reminders</a:t>
            </a:r>
            <a:endParaRPr/>
          </a:p>
          <a:p>
            <a:pPr indent="0" lvl="0" marL="0" rtl="0" algn="l">
              <a:spcBef>
                <a:spcPts val="0"/>
              </a:spcBef>
              <a:spcAft>
                <a:spcPts val="0"/>
              </a:spcAft>
              <a:buNone/>
            </a:pPr>
            <a:r>
              <a:rPr lang="en-US"/>
              <a:t>Consider using forums or messages to issue reminders - messages can be sent to those who haven’t participated as per the Activity Participation report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We use a bespoke block called Reminders - can configure auto reminders to go out before and after a deadline</a:t>
            </a:r>
            <a:endParaRPr/>
          </a:p>
        </p:txBody>
      </p:sp>
      <p:sp>
        <p:nvSpPr>
          <p:cNvPr id="95" name="Google Shape;95;g1cd844cb54a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cd844cb54a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US"/>
              <a:t>Rob</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US"/>
              <a:t>Great strength of Moodle is it’s flexibility and potential for growth</a:t>
            </a:r>
            <a:endParaRPr/>
          </a:p>
          <a:p>
            <a:pPr indent="0" lvl="0" marL="0" rtl="0" algn="l">
              <a:spcBef>
                <a:spcPts val="0"/>
              </a:spcBef>
              <a:spcAft>
                <a:spcPts val="0"/>
              </a:spcAft>
              <a:buNone/>
            </a:pPr>
            <a:r>
              <a:rPr lang="en-US"/>
              <a:t>We’ve been sharing course tips, but there are some useful system features that can help promote UDL</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Roles are a great way to cater for different types of people</a:t>
            </a:r>
            <a:endParaRPr/>
          </a:p>
          <a:p>
            <a:pPr indent="0" lvl="0" marL="0" rtl="0" algn="l">
              <a:spcBef>
                <a:spcPts val="0"/>
              </a:spcBef>
              <a:spcAft>
                <a:spcPts val="0"/>
              </a:spcAft>
              <a:buNone/>
            </a:pPr>
            <a:r>
              <a:rPr lang="en-US"/>
              <a:t>We have default roles, e.g. Student, Teacher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Consider custom roles that might help a student who needs it to engage, e.g. Parent or Mentor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At DCU we created the Note Taker role</a:t>
            </a:r>
            <a:endParaRPr/>
          </a:p>
        </p:txBody>
      </p:sp>
      <p:sp>
        <p:nvSpPr>
          <p:cNvPr id="102" name="Google Shape;102;g1cd844cb54a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362465" y="875229"/>
            <a:ext cx="7904205" cy="129336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4400"/>
              <a:buFont typeface="Arial"/>
              <a:buNone/>
              <a:defRPr b="1"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 name="Google Shape;10;p2"/>
          <p:cNvSpPr txBox="1"/>
          <p:nvPr>
            <p:ph idx="1" type="subTitle"/>
          </p:nvPr>
        </p:nvSpPr>
        <p:spPr>
          <a:xfrm>
            <a:off x="362465" y="2426022"/>
            <a:ext cx="7904205" cy="1293361"/>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400876" y="389509"/>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400876" y="2011222"/>
            <a:ext cx="5157787" cy="749011"/>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2" type="body"/>
          </p:nvPr>
        </p:nvSpPr>
        <p:spPr>
          <a:xfrm>
            <a:off x="400876" y="2965165"/>
            <a:ext cx="5157787" cy="33496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3" type="body"/>
          </p:nvPr>
        </p:nvSpPr>
        <p:spPr>
          <a:xfrm>
            <a:off x="5733288" y="2011222"/>
            <a:ext cx="5183188" cy="749011"/>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2"/>
          <p:cNvSpPr txBox="1"/>
          <p:nvPr>
            <p:ph idx="4" type="body"/>
          </p:nvPr>
        </p:nvSpPr>
        <p:spPr>
          <a:xfrm>
            <a:off x="5733288" y="2965165"/>
            <a:ext cx="5183188" cy="33496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p13"/>
          <p:cNvSpPr txBox="1"/>
          <p:nvPr>
            <p:ph type="title"/>
          </p:nvPr>
        </p:nvSpPr>
        <p:spPr>
          <a:xfrm>
            <a:off x="490234" y="1241962"/>
            <a:ext cx="10311878" cy="9323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343930" y="513412"/>
            <a:ext cx="7737389" cy="9323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Arial"/>
              <a:buNone/>
              <a:defRPr b="1"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343930" y="1545409"/>
            <a:ext cx="7737389" cy="21038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4"/>
          <p:cNvSpPr txBox="1"/>
          <p:nvPr>
            <p:ph type="title"/>
          </p:nvPr>
        </p:nvSpPr>
        <p:spPr>
          <a:xfrm>
            <a:off x="473504" y="387567"/>
            <a:ext cx="7657242" cy="214557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4"/>
          <p:cNvSpPr txBox="1"/>
          <p:nvPr>
            <p:ph idx="1" type="body"/>
          </p:nvPr>
        </p:nvSpPr>
        <p:spPr>
          <a:xfrm>
            <a:off x="473504" y="2874106"/>
            <a:ext cx="7657242" cy="1067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solidFill>
                  <a:schemeClr val="lt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 name="Shape 17"/>
        <p:cNvGrpSpPr/>
        <p:nvPr/>
      </p:nvGrpSpPr>
      <p:grpSpPr>
        <a:xfrm>
          <a:off x="0" y="0"/>
          <a:ext cx="0" cy="0"/>
          <a:chOff x="0" y="0"/>
          <a:chExt cx="0" cy="0"/>
        </a:xfrm>
      </p:grpSpPr>
      <p:sp>
        <p:nvSpPr>
          <p:cNvPr id="18" name="Google Shape;18;p5"/>
          <p:cNvSpPr txBox="1"/>
          <p:nvPr>
            <p:ph type="title"/>
          </p:nvPr>
        </p:nvSpPr>
        <p:spPr>
          <a:xfrm>
            <a:off x="356286" y="1514304"/>
            <a:ext cx="7737390" cy="191469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5400"/>
              <a:buFont typeface="Arial"/>
              <a:buNone/>
              <a:defRPr b="1"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 name="Shape 19"/>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8"/>
          <p:cNvSpPr txBox="1"/>
          <p:nvPr>
            <p:ph type="title"/>
          </p:nvPr>
        </p:nvSpPr>
        <p:spPr>
          <a:xfrm>
            <a:off x="343930" y="1327306"/>
            <a:ext cx="10311878" cy="9323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Font typeface="Arial"/>
              <a:buNone/>
              <a:defRPr b="1"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8"/>
          <p:cNvSpPr txBox="1"/>
          <p:nvPr>
            <p:ph idx="1" type="body"/>
          </p:nvPr>
        </p:nvSpPr>
        <p:spPr>
          <a:xfrm>
            <a:off x="343930" y="2581728"/>
            <a:ext cx="10311878" cy="306316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 name="Shape 26"/>
        <p:cNvGrpSpPr/>
        <p:nvPr/>
      </p:nvGrpSpPr>
      <p:grpSpPr>
        <a:xfrm>
          <a:off x="0" y="0"/>
          <a:ext cx="0" cy="0"/>
          <a:chOff x="0" y="0"/>
          <a:chExt cx="0" cy="0"/>
        </a:xfrm>
      </p:grpSpPr>
      <p:sp>
        <p:nvSpPr>
          <p:cNvPr id="27" name="Google Shape;27;p9"/>
          <p:cNvSpPr txBox="1"/>
          <p:nvPr>
            <p:ph type="ctrTitle"/>
          </p:nvPr>
        </p:nvSpPr>
        <p:spPr>
          <a:xfrm>
            <a:off x="630689" y="1548671"/>
            <a:ext cx="10073887" cy="1880329"/>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4400"/>
              <a:buFont typeface="Arial"/>
              <a:buNone/>
              <a:defRPr b="1"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9"/>
          <p:cNvSpPr txBox="1"/>
          <p:nvPr>
            <p:ph idx="1" type="subTitle"/>
          </p:nvPr>
        </p:nvSpPr>
        <p:spPr>
          <a:xfrm>
            <a:off x="630689" y="3655519"/>
            <a:ext cx="10073887" cy="1293361"/>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10"/>
          <p:cNvSpPr txBox="1"/>
          <p:nvPr>
            <p:ph type="title"/>
          </p:nvPr>
        </p:nvSpPr>
        <p:spPr>
          <a:xfrm>
            <a:off x="473504" y="893033"/>
            <a:ext cx="9011872" cy="214557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0"/>
          <p:cNvSpPr txBox="1"/>
          <p:nvPr>
            <p:ph idx="1" type="body"/>
          </p:nvPr>
        </p:nvSpPr>
        <p:spPr>
          <a:xfrm>
            <a:off x="473504" y="3429000"/>
            <a:ext cx="9011872" cy="1067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11"/>
          <p:cNvSpPr txBox="1"/>
          <p:nvPr>
            <p:ph type="title"/>
          </p:nvPr>
        </p:nvSpPr>
        <p:spPr>
          <a:xfrm>
            <a:off x="343930" y="534826"/>
            <a:ext cx="10692878" cy="9323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11"/>
          <p:cNvSpPr txBox="1"/>
          <p:nvPr>
            <p:ph idx="1" type="body"/>
          </p:nvPr>
        </p:nvSpPr>
        <p:spPr>
          <a:xfrm>
            <a:off x="343930" y="1768358"/>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1"/>
          <p:cNvSpPr txBox="1"/>
          <p:nvPr>
            <p:ph idx="2" type="body"/>
          </p:nvPr>
        </p:nvSpPr>
        <p:spPr>
          <a:xfrm>
            <a:off x="5855208" y="1788361"/>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9" Type="http://schemas.openxmlformats.org/officeDocument/2006/relationships/theme" Target="../theme/theme2.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3930" y="513412"/>
            <a:ext cx="7737389" cy="932334"/>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000"/>
              <a:buFont typeface="Arial"/>
              <a:buNone/>
              <a:defRPr b="1" i="0" sz="40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343930" y="1706047"/>
            <a:ext cx="7737389" cy="2103824"/>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0" name="Shape 20"/>
        <p:cNvGrpSpPr/>
        <p:nvPr/>
      </p:nvGrpSpPr>
      <p:grpSpPr>
        <a:xfrm>
          <a:off x="0" y="0"/>
          <a:ext cx="0" cy="0"/>
          <a:chOff x="0" y="0"/>
          <a:chExt cx="0" cy="0"/>
        </a:xfrm>
      </p:grpSpPr>
      <p:sp>
        <p:nvSpPr>
          <p:cNvPr id="21" name="Google Shape;21;p7"/>
          <p:cNvSpPr txBox="1"/>
          <p:nvPr>
            <p:ph type="title"/>
          </p:nvPr>
        </p:nvSpPr>
        <p:spPr>
          <a:xfrm>
            <a:off x="599962" y="498250"/>
            <a:ext cx="10311878" cy="932334"/>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1"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2" name="Google Shape;22;p7"/>
          <p:cNvSpPr txBox="1"/>
          <p:nvPr>
            <p:ph idx="1" type="body"/>
          </p:nvPr>
        </p:nvSpPr>
        <p:spPr>
          <a:xfrm>
            <a:off x="599962" y="1718239"/>
            <a:ext cx="10311878" cy="429241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2"/>
    <p:sldLayoutId id="2147483654" r:id="rId3"/>
    <p:sldLayoutId id="2147483655" r:id="rId4"/>
    <p:sldLayoutId id="2147483656" r:id="rId5"/>
    <p:sldLayoutId id="2147483657" r:id="rId6"/>
    <p:sldLayoutId id="2147483658" r:id="rId7"/>
    <p:sldLayoutId id="2147483659"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12.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hyperlink" Target="https://udlguidelines.cas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hyperlink" Target="https://dcu-ie.zoom.us/rec/play/F_1PqPP6y4Fyby-Ww0EJ2ycl2nQMiXK5FOActMg95ygPVS5I0SkKlYl0z9TdAExu626yOHdCm1tO2OCB.RoO88c4w0tQz6lmH?autoplay=tru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5"/>
          <p:cNvSpPr txBox="1"/>
          <p:nvPr>
            <p:ph type="title"/>
          </p:nvPr>
        </p:nvSpPr>
        <p:spPr>
          <a:xfrm>
            <a:off x="473504" y="387567"/>
            <a:ext cx="7657200" cy="2145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3960"/>
              <a:buFont typeface="Arial"/>
              <a:buNone/>
            </a:pPr>
            <a:r>
              <a:rPr i="1" lang="en-US" sz="5000"/>
              <a:t>One Small Thing</a:t>
            </a:r>
            <a:endParaRPr i="1" sz="5000"/>
          </a:p>
          <a:p>
            <a:pPr indent="0" lvl="0" marL="0" rtl="0" algn="l">
              <a:lnSpc>
                <a:spcPct val="90000"/>
              </a:lnSpc>
              <a:spcBef>
                <a:spcPts val="0"/>
              </a:spcBef>
              <a:spcAft>
                <a:spcPts val="0"/>
              </a:spcAft>
              <a:buClr>
                <a:schemeClr val="lt1"/>
              </a:buClr>
              <a:buSzPts val="3960"/>
              <a:buFont typeface="Arial"/>
              <a:buNone/>
            </a:pPr>
            <a:r>
              <a:rPr b="0" lang="en-US" sz="3000"/>
              <a:t>A few tips to consider to </a:t>
            </a:r>
            <a:r>
              <a:rPr b="0" lang="en-US" sz="3000"/>
              <a:t>embed</a:t>
            </a:r>
            <a:r>
              <a:rPr b="0" lang="en-US" sz="3000"/>
              <a:t> universal design for learning in Moodle</a:t>
            </a:r>
            <a:endParaRPr b="0" sz="3000"/>
          </a:p>
        </p:txBody>
      </p:sp>
      <p:sp>
        <p:nvSpPr>
          <p:cNvPr id="50" name="Google Shape;50;p15"/>
          <p:cNvSpPr txBox="1"/>
          <p:nvPr>
            <p:ph idx="1" type="body"/>
          </p:nvPr>
        </p:nvSpPr>
        <p:spPr>
          <a:xfrm>
            <a:off x="473500" y="2874099"/>
            <a:ext cx="7657200" cy="1280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2400"/>
              <a:buNone/>
            </a:pPr>
            <a:r>
              <a:rPr b="0" lang="en-US" sz="1800"/>
              <a:t>Suzanne Stone, SFHEA</a:t>
            </a:r>
            <a:endParaRPr b="0" sz="1800"/>
          </a:p>
          <a:p>
            <a:pPr indent="0" lvl="0" marL="0" rtl="0" algn="l">
              <a:lnSpc>
                <a:spcPct val="100000"/>
              </a:lnSpc>
              <a:spcBef>
                <a:spcPts val="0"/>
              </a:spcBef>
              <a:spcAft>
                <a:spcPts val="0"/>
              </a:spcAft>
              <a:buClr>
                <a:schemeClr val="lt1"/>
              </a:buClr>
              <a:buSzPts val="2400"/>
              <a:buNone/>
            </a:pPr>
            <a:r>
              <a:rPr b="0" lang="en-US" sz="1800"/>
              <a:t>Clare Gormley, SFHEA</a:t>
            </a:r>
            <a:endParaRPr b="0" sz="1800"/>
          </a:p>
          <a:p>
            <a:pPr indent="0" lvl="0" marL="0" rtl="0" algn="l">
              <a:lnSpc>
                <a:spcPct val="100000"/>
              </a:lnSpc>
              <a:spcBef>
                <a:spcPts val="0"/>
              </a:spcBef>
              <a:spcAft>
                <a:spcPts val="0"/>
              </a:spcAft>
              <a:buClr>
                <a:schemeClr val="lt1"/>
              </a:buClr>
              <a:buSzPts val="2400"/>
              <a:buNone/>
            </a:pPr>
            <a:r>
              <a:rPr b="0" lang="en-US" sz="1800"/>
              <a:t>Rob Lowney, SCMALT</a:t>
            </a:r>
            <a:endParaRPr b="0" sz="1800"/>
          </a:p>
          <a:p>
            <a:pPr indent="0" lvl="0" marL="0" rtl="0" algn="l">
              <a:lnSpc>
                <a:spcPct val="100000"/>
              </a:lnSpc>
              <a:spcBef>
                <a:spcPts val="0"/>
              </a:spcBef>
              <a:spcAft>
                <a:spcPts val="0"/>
              </a:spcAft>
              <a:buClr>
                <a:schemeClr val="lt1"/>
              </a:buClr>
              <a:buSzPts val="2400"/>
              <a:buNone/>
            </a:pPr>
            <a:r>
              <a:rPr b="0" lang="en-US" sz="1800"/>
              <a:t>DCU Teaching Enhancement Unit</a:t>
            </a:r>
            <a:endParaRPr b="0"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4"/>
          <p:cNvSpPr txBox="1"/>
          <p:nvPr>
            <p:ph type="title"/>
          </p:nvPr>
        </p:nvSpPr>
        <p:spPr>
          <a:xfrm>
            <a:off x="343930" y="534826"/>
            <a:ext cx="106929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10. Profile</a:t>
            </a:r>
            <a:r>
              <a:rPr lang="en-US"/>
              <a:t> fields</a:t>
            </a:r>
            <a:endParaRPr/>
          </a:p>
        </p:txBody>
      </p:sp>
      <p:sp>
        <p:nvSpPr>
          <p:cNvPr id="112" name="Google Shape;112;p24"/>
          <p:cNvSpPr txBox="1"/>
          <p:nvPr>
            <p:ph idx="1" type="body"/>
          </p:nvPr>
        </p:nvSpPr>
        <p:spPr>
          <a:xfrm>
            <a:off x="343930" y="1768358"/>
            <a:ext cx="5181600" cy="4351200"/>
          </a:xfrm>
          <a:prstGeom prst="rect">
            <a:avLst/>
          </a:prstGeom>
          <a:noFill/>
          <a:ln>
            <a:noFill/>
          </a:ln>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Allow learners to express </a:t>
            </a:r>
            <a:r>
              <a:rPr lang="en-US"/>
              <a:t>information</a:t>
            </a:r>
            <a:r>
              <a:rPr lang="en-US"/>
              <a:t> about themselves via profile fields and </a:t>
            </a:r>
            <a:r>
              <a:rPr lang="en-US"/>
              <a:t>custom</a:t>
            </a:r>
            <a:r>
              <a:rPr lang="en-US"/>
              <a:t> fields</a:t>
            </a:r>
            <a:endParaRPr/>
          </a:p>
          <a:p>
            <a:pPr indent="-342900" lvl="0" marL="457200" rtl="0" algn="l">
              <a:spcBef>
                <a:spcPts val="0"/>
              </a:spcBef>
              <a:spcAft>
                <a:spcPts val="0"/>
              </a:spcAft>
              <a:buSzPts val="1800"/>
              <a:buChar char="•"/>
            </a:pPr>
            <a:r>
              <a:rPr lang="en-US"/>
              <a:t>E.g. audio record their name pronunciation or use a custom field for pronouns</a:t>
            </a:r>
            <a:endParaRPr/>
          </a:p>
          <a:p>
            <a:pPr indent="-342900" lvl="0" marL="457200" rtl="0" algn="l">
              <a:spcBef>
                <a:spcPts val="0"/>
              </a:spcBef>
              <a:spcAft>
                <a:spcPts val="0"/>
              </a:spcAft>
              <a:buSzPts val="1800"/>
              <a:buChar char="•"/>
            </a:pPr>
            <a:r>
              <a:rPr lang="en-US"/>
              <a:t>Aligns to UDL Checkpoint 8.3 Foster collaboration and community</a:t>
            </a:r>
            <a:endParaRPr/>
          </a:p>
        </p:txBody>
      </p:sp>
      <p:pic>
        <p:nvPicPr>
          <p:cNvPr descr="Screenshot of the upper part of a student's Moodle profile. The name Alex Ahearn and a profile photo is displayed, as well as an audio clip and a piece of text underneath encouraging users to list to the clip as it explains how to pronounce the student's name." id="113" name="Google Shape;113;p24" title="Profile"/>
          <p:cNvPicPr preferRelativeResize="0"/>
          <p:nvPr/>
        </p:nvPicPr>
        <p:blipFill>
          <a:blip r:embed="rId3">
            <a:alphaModFix/>
          </a:blip>
          <a:stretch>
            <a:fillRect/>
          </a:stretch>
        </p:blipFill>
        <p:spPr>
          <a:xfrm>
            <a:off x="7300300" y="1467227"/>
            <a:ext cx="4011424" cy="3012851"/>
          </a:xfrm>
          <a:prstGeom prst="rect">
            <a:avLst/>
          </a:prstGeom>
          <a:noFill/>
          <a:ln cap="flat" cmpd="sng" w="9525">
            <a:solidFill>
              <a:schemeClr val="dk2"/>
            </a:solidFill>
            <a:prstDash val="solid"/>
            <a:round/>
            <a:headEnd len="sm" w="sm" type="none"/>
            <a:tailEnd len="sm" w="sm" type="none"/>
          </a:ln>
        </p:spPr>
      </p:pic>
      <p:pic>
        <p:nvPicPr>
          <p:cNvPr descr="Screenshot of a custom DCU Moodle field, which is titled Pronoun, and in which the student has entered their pronouns She/Her" id="114" name="Google Shape;114;p24" title="Custom field"/>
          <p:cNvPicPr preferRelativeResize="0"/>
          <p:nvPr/>
        </p:nvPicPr>
        <p:blipFill>
          <a:blip r:embed="rId4">
            <a:alphaModFix/>
          </a:blip>
          <a:stretch>
            <a:fillRect/>
          </a:stretch>
        </p:blipFill>
        <p:spPr>
          <a:xfrm>
            <a:off x="7017150" y="4790900"/>
            <a:ext cx="4803501" cy="132865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5"/>
          <p:cNvSpPr txBox="1"/>
          <p:nvPr>
            <p:ph type="title"/>
          </p:nvPr>
        </p:nvSpPr>
        <p:spPr>
          <a:xfrm>
            <a:off x="343930" y="534826"/>
            <a:ext cx="10692900" cy="9324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Summary</a:t>
            </a:r>
            <a:endParaRPr/>
          </a:p>
        </p:txBody>
      </p:sp>
      <p:sp>
        <p:nvSpPr>
          <p:cNvPr id="120" name="Google Shape;120;p25"/>
          <p:cNvSpPr txBox="1"/>
          <p:nvPr>
            <p:ph idx="1" type="body"/>
          </p:nvPr>
        </p:nvSpPr>
        <p:spPr>
          <a:xfrm>
            <a:off x="343930" y="1768358"/>
            <a:ext cx="5181600" cy="4351200"/>
          </a:xfrm>
          <a:prstGeom prst="rect">
            <a:avLst/>
          </a:prstGeom>
        </p:spPr>
        <p:txBody>
          <a:bodyPr anchorCtr="0" anchor="t" bIns="45700" lIns="91425" spcFirstLastPara="1" rIns="91425" wrap="square" tIns="45700">
            <a:normAutofit/>
          </a:bodyPr>
          <a:lstStyle/>
          <a:p>
            <a:pPr indent="-406400" lvl="0" marL="457200" rtl="0" algn="l">
              <a:lnSpc>
                <a:spcPct val="115000"/>
              </a:lnSpc>
              <a:spcBef>
                <a:spcPts val="0"/>
              </a:spcBef>
              <a:spcAft>
                <a:spcPts val="0"/>
              </a:spcAft>
              <a:buSzPts val="2800"/>
              <a:buAutoNum type="arabicPeriod"/>
            </a:pPr>
            <a:r>
              <a:rPr lang="en-US"/>
              <a:t>Assignment marking guides and rubrics</a:t>
            </a:r>
            <a:endParaRPr/>
          </a:p>
          <a:p>
            <a:pPr indent="-406400" lvl="0" marL="457200" rtl="0" algn="l">
              <a:lnSpc>
                <a:spcPct val="115000"/>
              </a:lnSpc>
              <a:spcBef>
                <a:spcPts val="0"/>
              </a:spcBef>
              <a:spcAft>
                <a:spcPts val="0"/>
              </a:spcAft>
              <a:buSzPts val="2800"/>
              <a:buAutoNum type="arabicPeriod"/>
            </a:pPr>
            <a:r>
              <a:rPr lang="en-US"/>
              <a:t>Highlight assistive tech</a:t>
            </a:r>
            <a:endParaRPr/>
          </a:p>
          <a:p>
            <a:pPr indent="-406400" lvl="0" marL="457200" rtl="0" algn="l">
              <a:lnSpc>
                <a:spcPct val="115000"/>
              </a:lnSpc>
              <a:spcBef>
                <a:spcPts val="0"/>
              </a:spcBef>
              <a:spcAft>
                <a:spcPts val="0"/>
              </a:spcAft>
              <a:buSzPts val="2800"/>
              <a:buAutoNum type="arabicPeriod"/>
            </a:pPr>
            <a:r>
              <a:rPr lang="en-US"/>
              <a:t>Discussion forums </a:t>
            </a:r>
            <a:endParaRPr/>
          </a:p>
          <a:p>
            <a:pPr indent="-406400" lvl="0" marL="457200" rtl="0" algn="l">
              <a:lnSpc>
                <a:spcPct val="115000"/>
              </a:lnSpc>
              <a:spcBef>
                <a:spcPts val="0"/>
              </a:spcBef>
              <a:spcAft>
                <a:spcPts val="0"/>
              </a:spcAft>
              <a:buSzPts val="2800"/>
              <a:buAutoNum type="arabicPeriod"/>
            </a:pPr>
            <a:r>
              <a:rPr lang="en-US"/>
              <a:t>Course contact block</a:t>
            </a:r>
            <a:endParaRPr/>
          </a:p>
          <a:p>
            <a:pPr indent="-406400" lvl="0" marL="457200" rtl="0" algn="l">
              <a:lnSpc>
                <a:spcPct val="115000"/>
              </a:lnSpc>
              <a:spcBef>
                <a:spcPts val="0"/>
              </a:spcBef>
              <a:spcAft>
                <a:spcPts val="0"/>
              </a:spcAft>
              <a:buSzPts val="2800"/>
              <a:buAutoNum type="arabicPeriod"/>
            </a:pPr>
            <a:r>
              <a:rPr lang="en-US"/>
              <a:t>Guide learners in </a:t>
            </a:r>
            <a:r>
              <a:rPr lang="en-US"/>
              <a:t>engaging</a:t>
            </a:r>
            <a:r>
              <a:rPr lang="en-US"/>
              <a:t> with content</a:t>
            </a:r>
            <a:endParaRPr/>
          </a:p>
        </p:txBody>
      </p:sp>
      <p:sp>
        <p:nvSpPr>
          <p:cNvPr id="121" name="Google Shape;121;p25"/>
          <p:cNvSpPr txBox="1"/>
          <p:nvPr>
            <p:ph idx="2" type="body"/>
          </p:nvPr>
        </p:nvSpPr>
        <p:spPr>
          <a:xfrm>
            <a:off x="5855208" y="1788361"/>
            <a:ext cx="5181600" cy="4351200"/>
          </a:xfrm>
          <a:prstGeom prst="rect">
            <a:avLst/>
          </a:prstGeom>
        </p:spPr>
        <p:txBody>
          <a:bodyPr anchorCtr="0" anchor="t" bIns="45700" lIns="91425" spcFirstLastPara="1" rIns="91425" wrap="square" tIns="45700">
            <a:normAutofit/>
          </a:bodyPr>
          <a:lstStyle/>
          <a:p>
            <a:pPr indent="-406400" lvl="0" marL="457200" rtl="0" algn="l">
              <a:lnSpc>
                <a:spcPct val="115000"/>
              </a:lnSpc>
              <a:spcBef>
                <a:spcPts val="0"/>
              </a:spcBef>
              <a:spcAft>
                <a:spcPts val="0"/>
              </a:spcAft>
              <a:buSzPts val="2800"/>
              <a:buAutoNum type="arabicPeriod" startAt="6"/>
            </a:pPr>
            <a:r>
              <a:rPr lang="en-US"/>
              <a:t>Share slides before class</a:t>
            </a:r>
            <a:endParaRPr/>
          </a:p>
          <a:p>
            <a:pPr indent="-406400" lvl="0" marL="457200" rtl="0" algn="l">
              <a:lnSpc>
                <a:spcPct val="115000"/>
              </a:lnSpc>
              <a:spcBef>
                <a:spcPts val="0"/>
              </a:spcBef>
              <a:spcAft>
                <a:spcPts val="0"/>
              </a:spcAft>
              <a:buSzPts val="2800"/>
              <a:buAutoNum type="arabicPeriod" startAt="6"/>
            </a:pPr>
            <a:r>
              <a:rPr lang="en-US"/>
              <a:t>Assignment audio feedback</a:t>
            </a:r>
            <a:endParaRPr/>
          </a:p>
          <a:p>
            <a:pPr indent="-406400" lvl="0" marL="457200" rtl="0" algn="l">
              <a:lnSpc>
                <a:spcPct val="115000"/>
              </a:lnSpc>
              <a:spcBef>
                <a:spcPts val="0"/>
              </a:spcBef>
              <a:spcAft>
                <a:spcPts val="0"/>
              </a:spcAft>
              <a:buSzPts val="2800"/>
              <a:buAutoNum type="arabicPeriod" startAt="6"/>
            </a:pPr>
            <a:r>
              <a:rPr lang="en-US"/>
              <a:t>Issue reminders for upcoming deadlines</a:t>
            </a:r>
            <a:endParaRPr/>
          </a:p>
          <a:p>
            <a:pPr indent="-406400" lvl="0" marL="457200" rtl="0" algn="l">
              <a:lnSpc>
                <a:spcPct val="115000"/>
              </a:lnSpc>
              <a:spcBef>
                <a:spcPts val="0"/>
              </a:spcBef>
              <a:spcAft>
                <a:spcPts val="0"/>
              </a:spcAft>
              <a:buSzPts val="2800"/>
              <a:buAutoNum type="arabicPeriod" startAt="6"/>
            </a:pPr>
            <a:r>
              <a:rPr lang="en-US"/>
              <a:t>Custom roles</a:t>
            </a:r>
            <a:endParaRPr/>
          </a:p>
          <a:p>
            <a:pPr indent="-406400" lvl="0" marL="457200" rtl="0" algn="l">
              <a:lnSpc>
                <a:spcPct val="115000"/>
              </a:lnSpc>
              <a:spcBef>
                <a:spcPts val="0"/>
              </a:spcBef>
              <a:spcAft>
                <a:spcPts val="0"/>
              </a:spcAft>
              <a:buSzPts val="2800"/>
              <a:buAutoNum type="arabicPeriod" startAt="6"/>
            </a:pPr>
            <a:r>
              <a:rPr lang="en-US"/>
              <a:t>Profile fields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6"/>
          <p:cNvSpPr txBox="1"/>
          <p:nvPr>
            <p:ph type="title"/>
          </p:nvPr>
        </p:nvSpPr>
        <p:spPr>
          <a:xfrm>
            <a:off x="490234" y="1241962"/>
            <a:ext cx="103119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UDL Guidelines</a:t>
            </a:r>
            <a:endParaRPr/>
          </a:p>
        </p:txBody>
      </p:sp>
      <p:pic>
        <p:nvPicPr>
          <p:cNvPr descr="An image of three boxes, coloured green, purple and blue, with human brains inserted in each and different brain areas highlighted. There is text in each of the three boxes, which reads: &quot;Provide multiple means of Engagement. Affective Networks The &quot;WHY&quot; of Learning; Provide multiple means of Representation. Recognition Networks. The 'WHAT&quot; of Learning. Provide multiple means of Action &amp; Expression. Strategic Networks. The &quot;HOW&quot; of learning&quot;" id="56" name="Google Shape;56;p16" title="UDL Framework Overview"/>
          <p:cNvPicPr preferRelativeResize="0"/>
          <p:nvPr/>
        </p:nvPicPr>
        <p:blipFill>
          <a:blip r:embed="rId3">
            <a:alphaModFix/>
          </a:blip>
          <a:stretch>
            <a:fillRect/>
          </a:stretch>
        </p:blipFill>
        <p:spPr>
          <a:xfrm>
            <a:off x="152400" y="2326762"/>
            <a:ext cx="11887201" cy="2002483"/>
          </a:xfrm>
          <a:prstGeom prst="rect">
            <a:avLst/>
          </a:prstGeom>
          <a:noFill/>
          <a:ln>
            <a:noFill/>
          </a:ln>
        </p:spPr>
      </p:pic>
      <p:sp>
        <p:nvSpPr>
          <p:cNvPr id="57" name="Google Shape;57;p16"/>
          <p:cNvSpPr txBox="1"/>
          <p:nvPr/>
        </p:nvSpPr>
        <p:spPr>
          <a:xfrm>
            <a:off x="390650" y="5136275"/>
            <a:ext cx="3631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t>CAST, 2018. </a:t>
            </a:r>
            <a:r>
              <a:rPr lang="en-US" sz="2000" u="sng">
                <a:solidFill>
                  <a:schemeClr val="hlink"/>
                </a:solidFill>
                <a:hlinkClick r:id="rId4"/>
              </a:rPr>
              <a:t>UDL Guidelines</a:t>
            </a:r>
            <a:r>
              <a:rPr lang="en-US" sz="2000"/>
              <a:t>.</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7"/>
          <p:cNvSpPr txBox="1"/>
          <p:nvPr>
            <p:ph type="title"/>
          </p:nvPr>
        </p:nvSpPr>
        <p:spPr>
          <a:xfrm>
            <a:off x="343930" y="1327306"/>
            <a:ext cx="103119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Suzanne’s three tips</a:t>
            </a:r>
            <a:endParaRPr/>
          </a:p>
        </p:txBody>
      </p:sp>
      <p:sp>
        <p:nvSpPr>
          <p:cNvPr id="63" name="Google Shape;63;p17"/>
          <p:cNvSpPr txBox="1"/>
          <p:nvPr>
            <p:ph idx="1" type="body"/>
          </p:nvPr>
        </p:nvSpPr>
        <p:spPr>
          <a:xfrm>
            <a:off x="343930" y="2581728"/>
            <a:ext cx="10311900" cy="3063300"/>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rPr lang="en-US" u="sng">
                <a:solidFill>
                  <a:schemeClr val="hlink"/>
                </a:solidFill>
                <a:hlinkClick r:id="rId3"/>
              </a:rPr>
              <a:t>Access short pre-recorded clip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8"/>
          <p:cNvSpPr txBox="1"/>
          <p:nvPr>
            <p:ph type="title"/>
          </p:nvPr>
        </p:nvSpPr>
        <p:spPr>
          <a:xfrm>
            <a:off x="343930" y="534826"/>
            <a:ext cx="106929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4. Course contact block</a:t>
            </a:r>
            <a:endParaRPr/>
          </a:p>
        </p:txBody>
      </p:sp>
      <p:sp>
        <p:nvSpPr>
          <p:cNvPr id="69" name="Google Shape;69;p18"/>
          <p:cNvSpPr txBox="1"/>
          <p:nvPr>
            <p:ph idx="1" type="body"/>
          </p:nvPr>
        </p:nvSpPr>
        <p:spPr>
          <a:xfrm>
            <a:off x="343930" y="1768358"/>
            <a:ext cx="5181600" cy="4351200"/>
          </a:xfrm>
          <a:prstGeom prst="rect">
            <a:avLst/>
          </a:prstGeom>
          <a:noFill/>
          <a:ln>
            <a:noFill/>
          </a:ln>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Display photo and contact details in prominent location on course page</a:t>
            </a:r>
            <a:endParaRPr/>
          </a:p>
          <a:p>
            <a:pPr indent="-342900" lvl="0" marL="457200" rtl="0" algn="l">
              <a:spcBef>
                <a:spcPts val="0"/>
              </a:spcBef>
              <a:spcAft>
                <a:spcPts val="0"/>
              </a:spcAft>
              <a:buSzPts val="1800"/>
              <a:buChar char="•"/>
            </a:pPr>
            <a:r>
              <a:rPr lang="en-US"/>
              <a:t>Helps establish ‘teacher presence’ per Community of Inquiry Model (Garrison et al, 2000)</a:t>
            </a:r>
            <a:endParaRPr/>
          </a:p>
          <a:p>
            <a:pPr indent="-342900" lvl="0" marL="457200" rtl="0" algn="l">
              <a:spcBef>
                <a:spcPts val="0"/>
              </a:spcBef>
              <a:spcAft>
                <a:spcPts val="0"/>
              </a:spcAft>
              <a:buSzPts val="1800"/>
              <a:buChar char="•"/>
            </a:pPr>
            <a:r>
              <a:rPr lang="en-US"/>
              <a:t>Aligns to UDL Checkpoint 8.3 Foster collaboration and community</a:t>
            </a:r>
            <a:endParaRPr/>
          </a:p>
        </p:txBody>
      </p:sp>
      <p:pic>
        <p:nvPicPr>
          <p:cNvPr descr="A screenshot of a Moodle contact block. It contains Clare Gormley's profile photo, her name, her job title and email address" id="70" name="Google Shape;70;p18" title="Contact block"/>
          <p:cNvPicPr preferRelativeResize="0"/>
          <p:nvPr/>
        </p:nvPicPr>
        <p:blipFill>
          <a:blip r:embed="rId3">
            <a:alphaModFix/>
          </a:blip>
          <a:stretch>
            <a:fillRect/>
          </a:stretch>
        </p:blipFill>
        <p:spPr>
          <a:xfrm>
            <a:off x="6994876" y="1467225"/>
            <a:ext cx="4041949" cy="41093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9"/>
          <p:cNvSpPr txBox="1"/>
          <p:nvPr>
            <p:ph type="title"/>
          </p:nvPr>
        </p:nvSpPr>
        <p:spPr>
          <a:xfrm>
            <a:off x="343925" y="534825"/>
            <a:ext cx="116958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5. Guide </a:t>
            </a:r>
            <a:r>
              <a:rPr lang="en-US"/>
              <a:t>learners</a:t>
            </a:r>
            <a:r>
              <a:rPr lang="en-US"/>
              <a:t> in engaging with content</a:t>
            </a:r>
            <a:endParaRPr/>
          </a:p>
        </p:txBody>
      </p:sp>
      <p:sp>
        <p:nvSpPr>
          <p:cNvPr id="76" name="Google Shape;76;p19"/>
          <p:cNvSpPr txBox="1"/>
          <p:nvPr>
            <p:ph idx="1" type="body"/>
          </p:nvPr>
        </p:nvSpPr>
        <p:spPr>
          <a:xfrm>
            <a:off x="343930" y="1768358"/>
            <a:ext cx="5181600" cy="4351200"/>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0"/>
              </a:spcBef>
              <a:spcAft>
                <a:spcPts val="0"/>
              </a:spcAft>
              <a:buSzPts val="1800"/>
              <a:buChar char="•"/>
            </a:pPr>
            <a:r>
              <a:rPr lang="en-US"/>
              <a:t>Use </a:t>
            </a:r>
            <a:r>
              <a:rPr lang="en-US"/>
              <a:t>labels</a:t>
            </a:r>
            <a:r>
              <a:rPr lang="en-US"/>
              <a:t> to organise course and sections</a:t>
            </a:r>
            <a:endParaRPr/>
          </a:p>
          <a:p>
            <a:pPr indent="-342900" lvl="0" marL="457200" rtl="0" algn="l">
              <a:lnSpc>
                <a:spcPct val="90000"/>
              </a:lnSpc>
              <a:spcBef>
                <a:spcPts val="0"/>
              </a:spcBef>
              <a:spcAft>
                <a:spcPts val="0"/>
              </a:spcAft>
              <a:buSzPts val="1800"/>
              <a:buChar char="•"/>
            </a:pPr>
            <a:r>
              <a:rPr lang="en-US"/>
              <a:t>Use ‘Description’ field to contextualise content</a:t>
            </a:r>
            <a:endParaRPr/>
          </a:p>
          <a:p>
            <a:pPr indent="-342900" lvl="0" marL="457200" rtl="0" algn="l">
              <a:lnSpc>
                <a:spcPct val="90000"/>
              </a:lnSpc>
              <a:spcBef>
                <a:spcPts val="0"/>
              </a:spcBef>
              <a:spcAft>
                <a:spcPts val="0"/>
              </a:spcAft>
              <a:buSzPts val="1800"/>
              <a:buChar char="•"/>
            </a:pPr>
            <a:r>
              <a:rPr lang="en-US"/>
              <a:t>Use clear titles</a:t>
            </a:r>
            <a:endParaRPr/>
          </a:p>
          <a:p>
            <a:pPr indent="-342900" lvl="0" marL="457200" rtl="0" algn="l">
              <a:lnSpc>
                <a:spcPct val="90000"/>
              </a:lnSpc>
              <a:spcBef>
                <a:spcPts val="0"/>
              </a:spcBef>
              <a:spcAft>
                <a:spcPts val="0"/>
              </a:spcAft>
              <a:buSzPts val="1800"/>
              <a:buChar char="•"/>
            </a:pPr>
            <a:r>
              <a:rPr lang="en-US"/>
              <a:t>Aligns to UDL Checkpoint 3.3 Guide information processing and visualization</a:t>
            </a:r>
            <a:endParaRPr/>
          </a:p>
        </p:txBody>
      </p:sp>
      <p:pic>
        <p:nvPicPr>
          <p:cNvPr descr="A screenshot of a Moodle label which acts as a sub-heading in a course section. The label contains a paper icon and the words &quot;Pre-Workshop&quot;. Underneath the label is a URL resource to a reading about assessment from the National Forum, which the learners are expected to engage with before attending a workshop." id="77" name="Google Shape;77;p19" title="Moodle Label"/>
          <p:cNvPicPr preferRelativeResize="0"/>
          <p:nvPr/>
        </p:nvPicPr>
        <p:blipFill>
          <a:blip r:embed="rId3">
            <a:alphaModFix/>
          </a:blip>
          <a:stretch>
            <a:fillRect/>
          </a:stretch>
        </p:blipFill>
        <p:spPr>
          <a:xfrm>
            <a:off x="5677930" y="1943126"/>
            <a:ext cx="6361669" cy="2117080"/>
          </a:xfrm>
          <a:prstGeom prst="rect">
            <a:avLst/>
          </a:prstGeom>
          <a:noFill/>
          <a:ln cap="flat" cmpd="sng" w="9525">
            <a:solidFill>
              <a:schemeClr val="dk2"/>
            </a:solidFill>
            <a:prstDash val="solid"/>
            <a:round/>
            <a:headEnd len="sm" w="sm" type="none"/>
            <a:tailEnd len="sm" w="sm" type="none"/>
          </a:ln>
        </p:spPr>
      </p:pic>
      <p:pic>
        <p:nvPicPr>
          <p:cNvPr descr="Screenshot of a Loop Workshop activity as it appears on a Moodle course. The activity is called &quot;Peer review of class plans&quot; and underneath it is a four-line description of what the activity is, and how the students would engage in the different phases of peer assessment." id="78" name="Google Shape;78;p19" title="Loop Workshop"/>
          <p:cNvPicPr preferRelativeResize="0"/>
          <p:nvPr/>
        </p:nvPicPr>
        <p:blipFill>
          <a:blip r:embed="rId4">
            <a:alphaModFix/>
          </a:blip>
          <a:stretch>
            <a:fillRect/>
          </a:stretch>
        </p:blipFill>
        <p:spPr>
          <a:xfrm>
            <a:off x="5525525" y="4399896"/>
            <a:ext cx="6514074" cy="1484804"/>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20"/>
          <p:cNvSpPr txBox="1"/>
          <p:nvPr>
            <p:ph type="title"/>
          </p:nvPr>
        </p:nvSpPr>
        <p:spPr>
          <a:xfrm>
            <a:off x="343930" y="534826"/>
            <a:ext cx="106929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6. Share slides before class</a:t>
            </a:r>
            <a:endParaRPr/>
          </a:p>
        </p:txBody>
      </p:sp>
      <p:sp>
        <p:nvSpPr>
          <p:cNvPr id="84" name="Google Shape;84;p20"/>
          <p:cNvSpPr txBox="1"/>
          <p:nvPr>
            <p:ph idx="1" type="body"/>
          </p:nvPr>
        </p:nvSpPr>
        <p:spPr>
          <a:xfrm>
            <a:off x="343930" y="1768358"/>
            <a:ext cx="5181600" cy="4351200"/>
          </a:xfrm>
          <a:prstGeom prst="rect">
            <a:avLst/>
          </a:prstGeom>
          <a:noFill/>
          <a:ln>
            <a:noFill/>
          </a:ln>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Use URL or file resource to link to your slides ahead of class and allow learners to customise to suit their needs</a:t>
            </a:r>
            <a:endParaRPr/>
          </a:p>
          <a:p>
            <a:pPr indent="-342900" lvl="0" marL="457200" rtl="0" algn="l">
              <a:spcBef>
                <a:spcPts val="0"/>
              </a:spcBef>
              <a:spcAft>
                <a:spcPts val="0"/>
              </a:spcAft>
              <a:buSzPts val="1800"/>
              <a:buChar char="•"/>
            </a:pPr>
            <a:r>
              <a:rPr lang="en-US"/>
              <a:t>Follow good accessibility by e.g. using ALT text on </a:t>
            </a:r>
            <a:r>
              <a:rPr lang="en-US"/>
              <a:t>and attributing</a:t>
            </a:r>
            <a:r>
              <a:rPr lang="en-US"/>
              <a:t> images </a:t>
            </a:r>
            <a:endParaRPr/>
          </a:p>
          <a:p>
            <a:pPr indent="-342900" lvl="0" marL="457200" rtl="0" algn="l">
              <a:spcBef>
                <a:spcPts val="0"/>
              </a:spcBef>
              <a:spcAft>
                <a:spcPts val="0"/>
              </a:spcAft>
              <a:buSzPts val="1800"/>
              <a:buChar char="•"/>
            </a:pPr>
            <a:r>
              <a:rPr lang="en-US"/>
              <a:t>Aligns to UDL Checkpoint 1.1 Offer ways of customizing the display of information</a:t>
            </a:r>
            <a:endParaRPr/>
          </a:p>
        </p:txBody>
      </p:sp>
      <p:pic>
        <p:nvPicPr>
          <p:cNvPr descr="A screenshot of a Moodle label which acts as a sub-heading in a course section. The label contains a people icon and the words &quot;Participate in Workshop&quot;. Underneath the label is a URL resource to a Google Slides presentation, and a description which encourages the leaners to use the slides to follow along with the in-class presentation live." id="85" name="Google Shape;85;p20" title="URL resource of slides"/>
          <p:cNvPicPr preferRelativeResize="0"/>
          <p:nvPr/>
        </p:nvPicPr>
        <p:blipFill>
          <a:blip r:embed="rId3">
            <a:alphaModFix/>
          </a:blip>
          <a:stretch>
            <a:fillRect/>
          </a:stretch>
        </p:blipFill>
        <p:spPr>
          <a:xfrm>
            <a:off x="5702805" y="2493463"/>
            <a:ext cx="6361669" cy="1871079"/>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1"/>
          <p:cNvSpPr txBox="1"/>
          <p:nvPr>
            <p:ph type="title"/>
          </p:nvPr>
        </p:nvSpPr>
        <p:spPr>
          <a:xfrm>
            <a:off x="343930" y="534826"/>
            <a:ext cx="106929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7. Assignment audio feedback</a:t>
            </a:r>
            <a:endParaRPr/>
          </a:p>
        </p:txBody>
      </p:sp>
      <p:sp>
        <p:nvSpPr>
          <p:cNvPr id="91" name="Google Shape;91;p21"/>
          <p:cNvSpPr txBox="1"/>
          <p:nvPr>
            <p:ph idx="1" type="body"/>
          </p:nvPr>
        </p:nvSpPr>
        <p:spPr>
          <a:xfrm>
            <a:off x="343930" y="1768358"/>
            <a:ext cx="5181600" cy="4351200"/>
          </a:xfrm>
          <a:prstGeom prst="rect">
            <a:avLst/>
          </a:prstGeom>
          <a:noFill/>
          <a:ln>
            <a:noFill/>
          </a:ln>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Use audio recorder tool to provide feedback on e.g. assignment submission</a:t>
            </a:r>
            <a:endParaRPr/>
          </a:p>
          <a:p>
            <a:pPr indent="-342900" lvl="0" marL="457200" rtl="0" algn="l">
              <a:spcBef>
                <a:spcPts val="0"/>
              </a:spcBef>
              <a:spcAft>
                <a:spcPts val="0"/>
              </a:spcAft>
              <a:buSzPts val="1800"/>
              <a:buChar char="•"/>
            </a:pPr>
            <a:r>
              <a:rPr lang="en-US"/>
              <a:t>Can be done in combination with text/video</a:t>
            </a:r>
            <a:endParaRPr/>
          </a:p>
          <a:p>
            <a:pPr indent="-342900" lvl="0" marL="457200" rtl="0" algn="l">
              <a:spcBef>
                <a:spcPts val="0"/>
              </a:spcBef>
              <a:spcAft>
                <a:spcPts val="0"/>
              </a:spcAft>
              <a:buSzPts val="1800"/>
              <a:buChar char="•"/>
            </a:pPr>
            <a:r>
              <a:rPr lang="en-US"/>
              <a:t>Useful for communicating tone</a:t>
            </a:r>
            <a:endParaRPr/>
          </a:p>
          <a:p>
            <a:pPr indent="-342900" lvl="0" marL="457200" rtl="0" algn="l">
              <a:spcBef>
                <a:spcPts val="0"/>
              </a:spcBef>
              <a:spcAft>
                <a:spcPts val="0"/>
              </a:spcAft>
              <a:buSzPts val="1800"/>
              <a:buChar char="•"/>
            </a:pPr>
            <a:r>
              <a:rPr lang="en-US"/>
              <a:t>Aligns to UDL Checkpoint 1.3 Offer alternatives for visual information</a:t>
            </a:r>
            <a:endParaRPr/>
          </a:p>
        </p:txBody>
      </p:sp>
      <p:pic>
        <p:nvPicPr>
          <p:cNvPr descr="A screenshot of the Feedback comments section of a student's Moodle assignment. In the rich text area there is an audio clip with a play icon, which leaners can play back to listen to audio feedback. Underneath the audio clip there is a small paragraph of textual feedback highlighting specific areas of feedback." id="92" name="Google Shape;92;p21" title="Audio feedback"/>
          <p:cNvPicPr preferRelativeResize="0"/>
          <p:nvPr/>
        </p:nvPicPr>
        <p:blipFill>
          <a:blip r:embed="rId3">
            <a:alphaModFix/>
          </a:blip>
          <a:stretch>
            <a:fillRect/>
          </a:stretch>
        </p:blipFill>
        <p:spPr>
          <a:xfrm>
            <a:off x="5677930" y="2742389"/>
            <a:ext cx="6361670" cy="2403115"/>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2"/>
          <p:cNvSpPr txBox="1"/>
          <p:nvPr>
            <p:ph type="title"/>
          </p:nvPr>
        </p:nvSpPr>
        <p:spPr>
          <a:xfrm>
            <a:off x="343930" y="534826"/>
            <a:ext cx="10692900" cy="9324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81818"/>
              <a:buFont typeface="Arial"/>
              <a:buNone/>
            </a:pPr>
            <a:r>
              <a:rPr lang="en-US"/>
              <a:t>8. Issue reminders for upcoming deadlines</a:t>
            </a:r>
            <a:endParaRPr/>
          </a:p>
        </p:txBody>
      </p:sp>
      <p:sp>
        <p:nvSpPr>
          <p:cNvPr id="98" name="Google Shape;98;p22"/>
          <p:cNvSpPr txBox="1"/>
          <p:nvPr>
            <p:ph idx="1" type="body"/>
          </p:nvPr>
        </p:nvSpPr>
        <p:spPr>
          <a:xfrm>
            <a:off x="343930" y="1768358"/>
            <a:ext cx="5181600" cy="4351200"/>
          </a:xfrm>
          <a:prstGeom prst="rect">
            <a:avLst/>
          </a:prstGeom>
          <a:noFill/>
          <a:ln>
            <a:noFill/>
          </a:ln>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Can use Calendar block, announcements forum or messages</a:t>
            </a:r>
            <a:endParaRPr/>
          </a:p>
          <a:p>
            <a:pPr indent="-342900" lvl="0" marL="457200" rtl="0" algn="l">
              <a:spcBef>
                <a:spcPts val="0"/>
              </a:spcBef>
              <a:spcAft>
                <a:spcPts val="0"/>
              </a:spcAft>
              <a:buSzPts val="1800"/>
              <a:buChar char="•"/>
            </a:pPr>
            <a:r>
              <a:rPr lang="en-US"/>
              <a:t>Bespoke Reminders block </a:t>
            </a:r>
            <a:r>
              <a:rPr lang="en-US"/>
              <a:t>available</a:t>
            </a:r>
            <a:r>
              <a:rPr lang="en-US"/>
              <a:t> to automate process</a:t>
            </a:r>
            <a:endParaRPr/>
          </a:p>
          <a:p>
            <a:pPr indent="-342900" lvl="0" marL="457200" rtl="0" algn="l">
              <a:spcBef>
                <a:spcPts val="0"/>
              </a:spcBef>
              <a:spcAft>
                <a:spcPts val="0"/>
              </a:spcAft>
              <a:buSzPts val="1800"/>
              <a:buChar char="•"/>
            </a:pPr>
            <a:r>
              <a:rPr lang="en-US"/>
              <a:t>Aligns to UDL Checkpoint 8.1 Heighten salience of goals and objectives</a:t>
            </a:r>
            <a:endParaRPr/>
          </a:p>
        </p:txBody>
      </p:sp>
      <p:pic>
        <p:nvPicPr>
          <p:cNvPr descr="Screenshot of the Moodle Reminders block. It shows a reminder that has been scheduled for the end-of-module portfolio assignment for the GS602 module. The reminder is configured to issue an automatic reminder to any student who has not yet submitted their portfolio 2 days and 1 day before the deadline, and on the day itself, 1 day and 3 days post deadline." id="99" name="Google Shape;99;p22" title="Reminders"/>
          <p:cNvPicPr preferRelativeResize="0"/>
          <p:nvPr/>
        </p:nvPicPr>
        <p:blipFill>
          <a:blip r:embed="rId3">
            <a:alphaModFix/>
          </a:blip>
          <a:stretch>
            <a:fillRect/>
          </a:stretch>
        </p:blipFill>
        <p:spPr>
          <a:xfrm>
            <a:off x="5677930" y="1619626"/>
            <a:ext cx="6361669" cy="4108981"/>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3"/>
          <p:cNvSpPr txBox="1"/>
          <p:nvPr>
            <p:ph type="title"/>
          </p:nvPr>
        </p:nvSpPr>
        <p:spPr>
          <a:xfrm>
            <a:off x="343930" y="534826"/>
            <a:ext cx="10692900" cy="932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lang="en-US"/>
              <a:t>9. Custom roles</a:t>
            </a:r>
            <a:endParaRPr/>
          </a:p>
        </p:txBody>
      </p:sp>
      <p:sp>
        <p:nvSpPr>
          <p:cNvPr id="105" name="Google Shape;105;p23"/>
          <p:cNvSpPr txBox="1"/>
          <p:nvPr>
            <p:ph idx="1" type="body"/>
          </p:nvPr>
        </p:nvSpPr>
        <p:spPr>
          <a:xfrm>
            <a:off x="343930" y="1768358"/>
            <a:ext cx="5181600" cy="4351200"/>
          </a:xfrm>
          <a:prstGeom prst="rect">
            <a:avLst/>
          </a:prstGeom>
          <a:noFill/>
          <a:ln>
            <a:noFill/>
          </a:ln>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Provide ability for Disability Service or supports to access Moodle through custom roles, e.g. Note Taker or Mentor</a:t>
            </a:r>
            <a:endParaRPr/>
          </a:p>
          <a:p>
            <a:pPr indent="-342900" lvl="0" marL="457200" rtl="0" algn="l">
              <a:spcBef>
                <a:spcPts val="0"/>
              </a:spcBef>
              <a:spcAft>
                <a:spcPts val="0"/>
              </a:spcAft>
              <a:buSzPts val="1800"/>
              <a:buChar char="•"/>
            </a:pPr>
            <a:r>
              <a:rPr lang="en-US"/>
              <a:t>Aligns to UDL Checkpoint 7.1 Optimize individual choice and autonomy</a:t>
            </a:r>
            <a:endParaRPr/>
          </a:p>
        </p:txBody>
      </p:sp>
      <p:pic>
        <p:nvPicPr>
          <p:cNvPr descr="A screenshot of the definition of a custom DCU Moodle role called Note Taker. It shows buttons to edit, reset or export the role, as well as a brief description of what the role is: &quot;A custom role for external people acting as note takers on behalf of DCU students. Built on the Peer Tutor role which itself is built on the Non-editing Teacher role with numerous capabilities removed to bring it more in line with a student role.&quot;" id="106" name="Google Shape;106;p23" title="Role"/>
          <p:cNvPicPr preferRelativeResize="0"/>
          <p:nvPr/>
        </p:nvPicPr>
        <p:blipFill>
          <a:blip r:embed="rId3">
            <a:alphaModFix/>
          </a:blip>
          <a:stretch>
            <a:fillRect/>
          </a:stretch>
        </p:blipFill>
        <p:spPr>
          <a:xfrm>
            <a:off x="5677930" y="1619626"/>
            <a:ext cx="6361669" cy="3432207"/>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