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  <p:embeddedFont>
      <p:font typeface="Lora"/>
      <p:regular r:id="rId31"/>
      <p:bold r:id="rId32"/>
      <p:italic r:id="rId33"/>
      <p:boldItalic r:id="rId34"/>
    </p:embeddedFont>
    <p:embeddedFont>
      <p:font typeface="Quattrocento Sans"/>
      <p:regular r:id="rId35"/>
      <p:bold r:id="rId36"/>
      <p:italic r:id="rId37"/>
      <p:boldItalic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4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Lora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Lora-italic.fntdata"/><Relationship Id="rId10" Type="http://schemas.openxmlformats.org/officeDocument/2006/relationships/slide" Target="slides/slide4.xml"/><Relationship Id="rId32" Type="http://schemas.openxmlformats.org/officeDocument/2006/relationships/font" Target="fonts/Lora-bold.fntdata"/><Relationship Id="rId13" Type="http://schemas.openxmlformats.org/officeDocument/2006/relationships/slide" Target="slides/slide7.xml"/><Relationship Id="rId35" Type="http://schemas.openxmlformats.org/officeDocument/2006/relationships/font" Target="fonts/QuattrocentoSans-regular.fntdata"/><Relationship Id="rId12" Type="http://schemas.openxmlformats.org/officeDocument/2006/relationships/slide" Target="slides/slide6.xml"/><Relationship Id="rId34" Type="http://schemas.openxmlformats.org/officeDocument/2006/relationships/font" Target="fonts/Lora-boldItalic.fntdata"/><Relationship Id="rId15" Type="http://schemas.openxmlformats.org/officeDocument/2006/relationships/slide" Target="slides/slide9.xml"/><Relationship Id="rId37" Type="http://schemas.openxmlformats.org/officeDocument/2006/relationships/font" Target="fonts/QuattrocentoSans-italic.fntdata"/><Relationship Id="rId14" Type="http://schemas.openxmlformats.org/officeDocument/2006/relationships/slide" Target="slides/slide8.xml"/><Relationship Id="rId36" Type="http://schemas.openxmlformats.org/officeDocument/2006/relationships/font" Target="fonts/QuattrocentoSans-bold.fntdata"/><Relationship Id="rId17" Type="http://schemas.openxmlformats.org/officeDocument/2006/relationships/slide" Target="slides/slide11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0.xml"/><Relationship Id="rId38" Type="http://schemas.openxmlformats.org/officeDocument/2006/relationships/font" Target="fonts/QuattrocentoSans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users/www_slon_pics-5203613/?utm_source=link-attribution&amp;utm_medium=referral&amp;utm_campaign=image&amp;utm_content=3830652" TargetMode="External"/><Relationship Id="rId3" Type="http://schemas.openxmlformats.org/officeDocument/2006/relationships/hyperlink" Target="https://pixabay.com/?utm_source=link-attribution&amp;utm_medium=referral&amp;utm_campaign=image&amp;utm_content=3830652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flic.kr/p/dZzYDv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udloncampus.cast.org/hom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dcu.ie/qpo/Strategic-Plan.shtml" TargetMode="External"/><Relationship Id="rId3" Type="http://schemas.openxmlformats.org/officeDocument/2006/relationships/hyperlink" Target="https://www.dcu.ie/qpo/Strategic-Plan.shtml" TargetMode="External"/><Relationship Id="rId4" Type="http://schemas.openxmlformats.org/officeDocument/2006/relationships/hyperlink" Target="https://www.dcu.ie/sites/default/files/marketing/teaching_and_learning_singlepages.pdf" TargetMode="External"/><Relationship Id="rId5" Type="http://schemas.openxmlformats.org/officeDocument/2006/relationships/hyperlink" Target="https://www.dcu.ie/sites/default/files/marketing/teaching_and_learning_singlepages.pdf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 </a:t>
            </a:r>
            <a:r>
              <a:rPr lang="en-GB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www_slon_pics</a:t>
            </a:r>
            <a:r>
              <a:rPr lang="en-GB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-GB" u="sng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Pixabay</a:t>
            </a:r>
            <a:r>
              <a:rPr lang="en-GB">
                <a:solidFill>
                  <a:srgbClr val="191B26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7a9463c12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7a9463c12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Timeliness of uploads to the VLE was requested by many, e.g., posting learning materials to the VLE before class or soon afterward.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858034bc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858034bc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77cedf0db8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77cedf0db8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5454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]</a:t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7cedf0db8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7cedf0db8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5454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85454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7cedf0db8_1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7cedf0db8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to focus groups for consideration; adapted based on focus group data; pilot group (karen will speak to later)  suggested keeping all three types of checklist (speaks to UDL - flexibility)  </a:t>
            </a:r>
            <a:endParaRPr/>
          </a:p>
          <a:p>
            <a:pPr indent="0" lvl="0" marL="0" rtl="0" algn="l">
              <a:lnSpc>
                <a:spcPct val="185454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AFAFA"/>
              </a:highlight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7a9463c12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7a9463c12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4b30a778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4b30a778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4b30a778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4b30a778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858034bc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858034bc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8905e5003_1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8905e5003_1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88c919d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88c919d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858034b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858034b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a9463c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a9463c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Universal Design for Learning</a:t>
            </a:r>
            <a:r>
              <a:rPr lang="en-GB"/>
              <a:t> by Giulia Forsythe on Flickr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solidFill>
                <a:srgbClr val="22222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8905e5003_1_5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8905e5003_1_5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http://udloncampus.cast.org/home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79b9e0bb9_0_2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79b9e0bb9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58034bc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58034bc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Directly linked to the University’s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Strategic Plan 2017-2022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 particular, strategic goal 1.1: Curriculum Reform.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policy also connects with the</a:t>
            </a:r>
            <a:r>
              <a:rPr lang="en-GB" sz="1200">
                <a:solidFill>
                  <a:schemeClr val="dk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Teaching and Learning Constituent Strategy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UDL is specifically referenced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‘To enhance the inclusivity of the learning experience, we will promote the principles of Universal Design in the design and delivery of all our programmes (pg. 4)’.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77127ea4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77127ea4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77cedf0db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77cedf0db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7cedf0db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7cedf0db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58" name="Google Shape;58;p15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5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/>
        </p:txBody>
      </p:sp>
      <p:cxnSp>
        <p:nvCxnSpPr>
          <p:cNvPr id="62" name="Google Shape;62;p16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6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6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65" name="Google Shape;65;p16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69" name="Google Shape;69;p17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7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78" name="Google Shape;78;p1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84" name="Google Shape;84;p19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Google Shape;85;p19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19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93" name="Google Shape;93;p20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Google Shape;94;p20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20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99" name="Google Shape;99;p21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" name="Google Shape;100;p21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21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105" name="Google Shape;105;p22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2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23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23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4" name="Google Shape;54;p14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rt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jpg"/><Relationship Id="rId6" Type="http://schemas.openxmlformats.org/officeDocument/2006/relationships/image" Target="../media/image6.png"/><Relationship Id="rId7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9.jpg"/><Relationship Id="rId6" Type="http://schemas.openxmlformats.org/officeDocument/2006/relationships/hyperlink" Target="https://www.novakeducation.com/wp-content/uploads/2018/09/UDL_Progression_Rubric_FINAL_Web_REV2.pdf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hyperlink" Target="mailto:karen.buckley@dcu.ie" TargetMode="External"/><Relationship Id="rId6" Type="http://schemas.openxmlformats.org/officeDocument/2006/relationships/hyperlink" Target="mailto:karen.buckley@dcu.i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cast.org/our-work/about-udl.html#.Xrqq6xNKjq0" TargetMode="External"/><Relationship Id="rId4" Type="http://schemas.openxmlformats.org/officeDocument/2006/relationships/hyperlink" Target="https://www.novakeducation.com/wp-content/uploads/2019/02/UDL_ImplementationRubric_MelissaToland.pdf" TargetMode="External"/><Relationship Id="rId5" Type="http://schemas.openxmlformats.org/officeDocument/2006/relationships/hyperlink" Target="http://technologyforudi.weebly.com/uploads/1/1/2/3/11235865/udleducatorchecklist.pdf" TargetMode="External"/><Relationship Id="rId6" Type="http://schemas.openxmlformats.org/officeDocument/2006/relationships/hyperlink" Target="https://3eeducation.org/3e-framework/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hyperlink" Target="http://udloncampus.cast.org/hom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3.jpg"/><Relationship Id="rId6" Type="http://schemas.openxmlformats.org/officeDocument/2006/relationships/image" Target="../media/image17.png"/><Relationship Id="rId7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9" name="Google Shape;119;p25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CU_logo_white.eps" id="121" name="Google Shape;12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8225" y="91175"/>
            <a:ext cx="945374" cy="95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DL_Logo.eps" id="122" name="Google Shape;12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09575" y="1187550"/>
            <a:ext cx="1364025" cy="735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IDL_Logo.eps" id="123" name="Google Shape;12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5"/>
          <p:cNvPicPr preferRelativeResize="0"/>
          <p:nvPr/>
        </p:nvPicPr>
        <p:blipFill rotWithShape="1">
          <a:blip r:embed="rId5">
            <a:alphaModFix/>
          </a:blip>
          <a:srcRect b="7834" l="0" r="0" t="0"/>
          <a:stretch/>
        </p:blipFill>
        <p:spPr>
          <a:xfrm>
            <a:off x="0" y="0"/>
            <a:ext cx="7383101" cy="4740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125" name="Google Shape;1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5"/>
          <p:cNvSpPr txBox="1"/>
          <p:nvPr/>
        </p:nvSpPr>
        <p:spPr>
          <a:xfrm>
            <a:off x="583350" y="3017775"/>
            <a:ext cx="7977600" cy="1722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>
                <a:solidFill>
                  <a:srgbClr val="FFFFFF"/>
                </a:solidFill>
              </a:rPr>
              <a:t>Moodle Munch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Translating Policy to Practice: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FFFFFF"/>
                </a:solidFill>
              </a:rPr>
              <a:t>A Universal Design for Learning Moodle toolkit  </a:t>
            </a:r>
            <a:endParaRPr/>
          </a:p>
        </p:txBody>
      </p:sp>
      <p:pic>
        <p:nvPicPr>
          <p:cNvPr descr="Creative Commons License" id="127" name="Google Shape;127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91749" y="2120649"/>
            <a:ext cx="1143692" cy="4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/>
        </p:nvSpPr>
        <p:spPr>
          <a:xfrm>
            <a:off x="7383100" y="2614875"/>
            <a:ext cx="1761000" cy="5577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64646"/>
                </a:solidFill>
              </a:rPr>
              <a:t>This work is licensed under a </a:t>
            </a:r>
            <a:r>
              <a:rPr lang="en-GB" sz="800">
                <a:solidFill>
                  <a:srgbClr val="049CC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lang="en-GB" sz="800">
                <a:solidFill>
                  <a:srgbClr val="464646"/>
                </a:solidFill>
              </a:rPr>
              <a:t>.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44" name="Google Shape;244;p34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45" name="Google Shape;2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46" name="Google Shape;24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575" y="262625"/>
            <a:ext cx="3194050" cy="415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/>
        </p:nvSpPr>
        <p:spPr>
          <a:xfrm>
            <a:off x="4433775" y="653150"/>
            <a:ext cx="4377900" cy="3892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solidFill>
                  <a:srgbClr val="FFFFFF"/>
                </a:solidFill>
              </a:rPr>
              <a:t>Students calling for: </a:t>
            </a:r>
            <a:endParaRPr sz="29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GB" sz="2500">
                <a:solidFill>
                  <a:srgbClr val="FFFFFF"/>
                </a:solidFill>
              </a:rPr>
              <a:t>Consistency in VLE 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GB" sz="2500">
                <a:solidFill>
                  <a:srgbClr val="FFFFFF"/>
                </a:solidFill>
              </a:rPr>
              <a:t>Improved navigation/signposting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249" name="Google Shape;249;p34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5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5" name="Google Shape;255;p35"/>
          <p:cNvSpPr txBox="1"/>
          <p:nvPr/>
        </p:nvSpPr>
        <p:spPr>
          <a:xfrm>
            <a:off x="519275" y="646650"/>
            <a:ext cx="7621200" cy="41547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</a:rPr>
              <a:t>The Toolkit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</a:rPr>
              <a:t>Why? </a:t>
            </a:r>
            <a:r>
              <a:rPr lang="en-GB" sz="2400">
                <a:solidFill>
                  <a:srgbClr val="FFFFFF"/>
                </a:solidFill>
              </a:rPr>
              <a:t>To translate policy into practice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00"/>
                </a:solidFill>
              </a:rPr>
              <a:t>What?</a:t>
            </a:r>
            <a:endParaRPr b="1" sz="2400">
              <a:solidFill>
                <a:srgbClr val="FFFF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Overview of UDL (text/video)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Moodle Page Template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chemeClr val="lt1"/>
                </a:solidFill>
              </a:rPr>
              <a:t>UDL Checklist/s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56" name="Google Shape;256;p35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57" name="Google Shape;25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58" name="Google Shape;25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3300" y="646650"/>
            <a:ext cx="3361424" cy="33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67" name="Google Shape;26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68" name="Google Shape;26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6"/>
          <p:cNvPicPr preferRelativeResize="0"/>
          <p:nvPr/>
        </p:nvPicPr>
        <p:blipFill rotWithShape="1">
          <a:blip r:embed="rId5">
            <a:alphaModFix/>
          </a:blip>
          <a:srcRect b="0" l="0" r="10809" t="0"/>
          <a:stretch/>
        </p:blipFill>
        <p:spPr>
          <a:xfrm>
            <a:off x="977475" y="776063"/>
            <a:ext cx="7189051" cy="3591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6"/>
          <p:cNvSpPr txBox="1"/>
          <p:nvPr/>
        </p:nvSpPr>
        <p:spPr>
          <a:xfrm>
            <a:off x="1004250" y="212275"/>
            <a:ext cx="7135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00"/>
                </a:solidFill>
              </a:rPr>
              <a:t>Check box style </a:t>
            </a:r>
            <a:endParaRPr b="1" sz="3000">
              <a:solidFill>
                <a:srgbClr val="FFFF00"/>
              </a:solidFill>
            </a:endParaRPr>
          </a:p>
        </p:txBody>
      </p:sp>
      <p:sp>
        <p:nvSpPr>
          <p:cNvPr id="271" name="Google Shape;271;p36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7" name="Google Shape;277;p37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78" name="Google Shape;27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79" name="Google Shape;279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7"/>
          <p:cNvPicPr preferRelativeResize="0"/>
          <p:nvPr/>
        </p:nvPicPr>
        <p:blipFill rotWithShape="1">
          <a:blip r:embed="rId5">
            <a:alphaModFix/>
          </a:blip>
          <a:srcRect b="55370" l="0" r="0" t="2394"/>
          <a:stretch/>
        </p:blipFill>
        <p:spPr>
          <a:xfrm>
            <a:off x="1137000" y="800100"/>
            <a:ext cx="6870325" cy="3756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7"/>
          <p:cNvSpPr txBox="1"/>
          <p:nvPr/>
        </p:nvSpPr>
        <p:spPr>
          <a:xfrm>
            <a:off x="1004250" y="212275"/>
            <a:ext cx="7135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00"/>
                </a:solidFill>
              </a:rPr>
              <a:t>Practice Example </a:t>
            </a:r>
            <a:r>
              <a:rPr b="1" lang="en-GB" sz="3000">
                <a:solidFill>
                  <a:srgbClr val="FFFF00"/>
                </a:solidFill>
              </a:rPr>
              <a:t>style </a:t>
            </a:r>
            <a:endParaRPr b="1" sz="3000">
              <a:solidFill>
                <a:srgbClr val="FFFF00"/>
              </a:solidFill>
            </a:endParaRPr>
          </a:p>
        </p:txBody>
      </p:sp>
      <p:sp>
        <p:nvSpPr>
          <p:cNvPr id="282" name="Google Shape;282;p37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89" name="Google Shape;28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90" name="Google Shape;29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8"/>
          <p:cNvPicPr preferRelativeResize="0"/>
          <p:nvPr/>
        </p:nvPicPr>
        <p:blipFill rotWithShape="1">
          <a:blip r:embed="rId5">
            <a:alphaModFix/>
          </a:blip>
          <a:srcRect b="5943" l="0" r="0" t="5740"/>
          <a:stretch/>
        </p:blipFill>
        <p:spPr>
          <a:xfrm>
            <a:off x="1088575" y="809350"/>
            <a:ext cx="6662052" cy="3677202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8"/>
          <p:cNvSpPr txBox="1"/>
          <p:nvPr/>
        </p:nvSpPr>
        <p:spPr>
          <a:xfrm>
            <a:off x="1240975" y="4410350"/>
            <a:ext cx="5584500" cy="4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Adapted from </a:t>
            </a:r>
            <a:r>
              <a:rPr lang="en-GB" sz="1200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UDL Progression Rubric</a:t>
            </a:r>
            <a:r>
              <a:rPr lang="en-GB" sz="12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GB">
                <a:solidFill>
                  <a:srgbClr val="FFFFFF"/>
                </a:solidFill>
              </a:rPr>
              <a:t>design by Melissa Toland,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1004250" y="212275"/>
            <a:ext cx="71355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00"/>
                </a:solidFill>
              </a:rPr>
              <a:t>Progression Rubric Style </a:t>
            </a:r>
            <a:endParaRPr b="1" sz="3000">
              <a:solidFill>
                <a:srgbClr val="FFFF00"/>
              </a:solidFill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 txBox="1"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248950" y="256150"/>
            <a:ext cx="8460300" cy="642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UDL </a:t>
            </a:r>
            <a:r>
              <a:rPr b="1" lang="en-GB" sz="3000">
                <a:solidFill>
                  <a:srgbClr val="FFFFFF"/>
                </a:solidFill>
              </a:rPr>
              <a:t>Toolkit Development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01" name="Google Shape;301;p39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02" name="Google Shape;30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03" name="Google Shape;303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/>
          <p:nvPr/>
        </p:nvSpPr>
        <p:spPr>
          <a:xfrm>
            <a:off x="3297500" y="1165742"/>
            <a:ext cx="2540100" cy="2540100"/>
          </a:xfrm>
          <a:prstGeom prst="donut">
            <a:avLst>
              <a:gd fmla="val 16067" name="adj"/>
            </a:avLst>
          </a:prstGeom>
          <a:solidFill>
            <a:srgbClr val="000000">
              <a:alpha val="107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5" name="Google Shape;305;p39"/>
          <p:cNvGrpSpPr/>
          <p:nvPr/>
        </p:nvGrpSpPr>
        <p:grpSpPr>
          <a:xfrm>
            <a:off x="179675" y="996025"/>
            <a:ext cx="3604150" cy="669600"/>
            <a:chOff x="178475" y="996025"/>
            <a:chExt cx="3604150" cy="669600"/>
          </a:xfrm>
        </p:grpSpPr>
        <p:cxnSp>
          <p:nvCxnSpPr>
            <p:cNvPr id="306" name="Google Shape;306;p39"/>
            <p:cNvCxnSpPr/>
            <p:nvPr/>
          </p:nvCxnSpPr>
          <p:spPr>
            <a:xfrm>
              <a:off x="3438525" y="1309350"/>
              <a:ext cx="344100" cy="3441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07" name="Google Shape;307;p39"/>
            <p:cNvSpPr txBox="1"/>
            <p:nvPr/>
          </p:nvSpPr>
          <p:spPr>
            <a:xfrm>
              <a:off x="178475" y="996025"/>
              <a:ext cx="32169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REFLECT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Moving from policy to practice</a:t>
              </a:r>
              <a:endParaRPr b="1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308" name="Google Shape;308;p39"/>
          <p:cNvGrpSpPr/>
          <p:nvPr/>
        </p:nvGrpSpPr>
        <p:grpSpPr>
          <a:xfrm>
            <a:off x="76350" y="3152300"/>
            <a:ext cx="3705100" cy="669600"/>
            <a:chOff x="76350" y="3152300"/>
            <a:chExt cx="3705100" cy="669600"/>
          </a:xfrm>
        </p:grpSpPr>
        <p:cxnSp>
          <p:nvCxnSpPr>
            <p:cNvPr id="309" name="Google Shape;309;p39"/>
            <p:cNvCxnSpPr/>
            <p:nvPr/>
          </p:nvCxnSpPr>
          <p:spPr>
            <a:xfrm flipH="1" rot="10800000">
              <a:off x="3436150" y="3214625"/>
              <a:ext cx="345300" cy="3429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10" name="Google Shape;310;p39"/>
            <p:cNvSpPr txBox="1"/>
            <p:nvPr/>
          </p:nvSpPr>
          <p:spPr>
            <a:xfrm>
              <a:off x="76350" y="3152300"/>
              <a:ext cx="3319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OBSERVE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Pilot Toolkit and Gather Feedback </a:t>
              </a:r>
              <a:endParaRPr b="1" sz="1600">
                <a:solidFill>
                  <a:schemeClr val="lt1"/>
                </a:solidFill>
              </a:endParaRPr>
            </a:p>
          </p:txBody>
        </p:sp>
      </p:grpSp>
      <p:sp>
        <p:nvSpPr>
          <p:cNvPr id="311" name="Google Shape;311;p39"/>
          <p:cNvSpPr/>
          <p:nvPr/>
        </p:nvSpPr>
        <p:spPr>
          <a:xfrm flipH="1" rot="-1800047">
            <a:off x="3221956" y="1086434"/>
            <a:ext cx="2690936" cy="2690936"/>
          </a:xfrm>
          <a:prstGeom prst="blockArc">
            <a:avLst>
              <a:gd fmla="val 14348563" name="adj1"/>
              <a:gd fmla="val 19872341" name="adj2"/>
              <a:gd fmla="val 9100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39"/>
          <p:cNvGrpSpPr/>
          <p:nvPr/>
        </p:nvGrpSpPr>
        <p:grpSpPr>
          <a:xfrm>
            <a:off x="5343425" y="3152300"/>
            <a:ext cx="3679625" cy="669600"/>
            <a:chOff x="5343425" y="3152300"/>
            <a:chExt cx="3679625" cy="669600"/>
          </a:xfrm>
        </p:grpSpPr>
        <p:cxnSp>
          <p:nvCxnSpPr>
            <p:cNvPr id="313" name="Google Shape;313;p39"/>
            <p:cNvCxnSpPr/>
            <p:nvPr/>
          </p:nvCxnSpPr>
          <p:spPr>
            <a:xfrm rot="10800000">
              <a:off x="5343425" y="3214625"/>
              <a:ext cx="354900" cy="350100"/>
            </a:xfrm>
            <a:prstGeom prst="straightConnector1">
              <a:avLst/>
            </a:prstGeom>
            <a:noFill/>
            <a:ln cap="flat" cmpd="sng" w="19050">
              <a:solidFill>
                <a:srgbClr val="0E945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14" name="Google Shape;314;p39"/>
            <p:cNvSpPr txBox="1"/>
            <p:nvPr/>
          </p:nvSpPr>
          <p:spPr>
            <a:xfrm>
              <a:off x="5718550" y="3152300"/>
              <a:ext cx="33045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ACT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Engage with those who teach </a:t>
              </a:r>
              <a:endParaRPr b="1" sz="1600">
                <a:solidFill>
                  <a:schemeClr val="lt1"/>
                </a:solidFill>
              </a:endParaRPr>
            </a:p>
          </p:txBody>
        </p:sp>
      </p:grpSp>
      <p:grpSp>
        <p:nvGrpSpPr>
          <p:cNvPr id="315" name="Google Shape;315;p39"/>
          <p:cNvGrpSpPr/>
          <p:nvPr/>
        </p:nvGrpSpPr>
        <p:grpSpPr>
          <a:xfrm>
            <a:off x="5344775" y="996025"/>
            <a:ext cx="3518675" cy="669600"/>
            <a:chOff x="5344775" y="996025"/>
            <a:chExt cx="3518675" cy="669600"/>
          </a:xfrm>
        </p:grpSpPr>
        <p:cxnSp>
          <p:nvCxnSpPr>
            <p:cNvPr id="316" name="Google Shape;316;p39"/>
            <p:cNvCxnSpPr/>
            <p:nvPr/>
          </p:nvCxnSpPr>
          <p:spPr>
            <a:xfrm flipH="1">
              <a:off x="5344775" y="1314450"/>
              <a:ext cx="336900" cy="339000"/>
            </a:xfrm>
            <a:prstGeom prst="straightConnector1">
              <a:avLst/>
            </a:prstGeom>
            <a:noFill/>
            <a:ln cap="flat" cmpd="sng" w="19050">
              <a:solidFill>
                <a:srgbClr val="08563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317" name="Google Shape;317;p39"/>
            <p:cNvSpPr txBox="1"/>
            <p:nvPr/>
          </p:nvSpPr>
          <p:spPr>
            <a:xfrm>
              <a:off x="5718550" y="996025"/>
              <a:ext cx="31449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PLAN</a:t>
              </a:r>
              <a:endParaRPr b="1" sz="1600">
                <a:solidFill>
                  <a:schemeClr val="lt1"/>
                </a:solidFill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600">
                  <a:solidFill>
                    <a:schemeClr val="lt1"/>
                  </a:solidFill>
                </a:rPr>
                <a:t>Sketch </a:t>
              </a:r>
              <a:r>
                <a:rPr b="1" lang="en-GB" sz="1600">
                  <a:solidFill>
                    <a:schemeClr val="lt1"/>
                  </a:solidFill>
                </a:rPr>
                <a:t>outline</a:t>
              </a:r>
              <a:r>
                <a:rPr b="1" lang="en-GB" sz="1600">
                  <a:solidFill>
                    <a:schemeClr val="lt1"/>
                  </a:solidFill>
                </a:rPr>
                <a:t> of Toolkit</a:t>
              </a:r>
              <a:endParaRPr b="1" sz="1600">
                <a:solidFill>
                  <a:schemeClr val="lt1"/>
                </a:solidFill>
              </a:endParaRPr>
            </a:p>
          </p:txBody>
        </p:sp>
      </p:grpSp>
      <p:sp>
        <p:nvSpPr>
          <p:cNvPr id="318" name="Google Shape;318;p39"/>
          <p:cNvSpPr txBox="1"/>
          <p:nvPr/>
        </p:nvSpPr>
        <p:spPr>
          <a:xfrm>
            <a:off x="3604500" y="1890663"/>
            <a:ext cx="1853400" cy="10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Embedding UDL Principles into VLE Practice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19" name="Google Shape;319;p39"/>
          <p:cNvSpPr/>
          <p:nvPr/>
        </p:nvSpPr>
        <p:spPr>
          <a:xfrm rot="1800047">
            <a:off x="3219843" y="1086434"/>
            <a:ext cx="2690936" cy="2690936"/>
          </a:xfrm>
          <a:prstGeom prst="blockArc">
            <a:avLst>
              <a:gd fmla="val 14545937" name="adj1"/>
              <a:gd fmla="val 19902139" name="adj2"/>
              <a:gd fmla="val 9115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39"/>
          <p:cNvSpPr/>
          <p:nvPr/>
        </p:nvSpPr>
        <p:spPr>
          <a:xfrm rot="9000757">
            <a:off x="3213964" y="1086020"/>
            <a:ext cx="2690226" cy="2690226"/>
          </a:xfrm>
          <a:prstGeom prst="blockArc">
            <a:avLst>
              <a:gd fmla="val 18041678" name="adj1"/>
              <a:gd fmla="val 1798478" name="adj2"/>
              <a:gd fmla="val 9595" name="adj3"/>
            </a:avLst>
          </a:prstGeom>
          <a:solidFill>
            <a:srgbClr val="085631"/>
          </a:solidFill>
          <a:ln>
            <a:noFill/>
          </a:ln>
          <a:effectLst>
            <a:outerShdw blurRad="71438" rotWithShape="0" algn="bl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/>
          <p:nvPr/>
        </p:nvSpPr>
        <p:spPr>
          <a:xfrm flipH="1" rot="-9000757">
            <a:off x="3221634" y="1086770"/>
            <a:ext cx="2690226" cy="2690226"/>
          </a:xfrm>
          <a:prstGeom prst="blockArc">
            <a:avLst>
              <a:gd fmla="val 17967225" name="adj1"/>
              <a:gd fmla="val 1529547" name="adj2"/>
              <a:gd fmla="val 9279" name="adj3"/>
            </a:avLst>
          </a:prstGeom>
          <a:solidFill>
            <a:srgbClr val="0E945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9"/>
          <p:cNvSpPr/>
          <p:nvPr/>
        </p:nvSpPr>
        <p:spPr>
          <a:xfrm rot="8100000">
            <a:off x="3166119" y="2257450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9"/>
          <p:cNvSpPr/>
          <p:nvPr/>
        </p:nvSpPr>
        <p:spPr>
          <a:xfrm rot="-2700000">
            <a:off x="5598628" y="2250288"/>
            <a:ext cx="363170" cy="363170"/>
          </a:xfrm>
          <a:prstGeom prst="rtTriangle">
            <a:avLst/>
          </a:prstGeom>
          <a:solidFill>
            <a:srgbClr val="0856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9"/>
          <p:cNvSpPr/>
          <p:nvPr/>
        </p:nvSpPr>
        <p:spPr>
          <a:xfrm rot="2700000">
            <a:off x="4382023" y="3463061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39"/>
          <p:cNvSpPr/>
          <p:nvPr/>
        </p:nvSpPr>
        <p:spPr>
          <a:xfrm rot="-8100000">
            <a:off x="4382715" y="1027393"/>
            <a:ext cx="363170" cy="363170"/>
          </a:xfrm>
          <a:prstGeom prst="rtTriangle">
            <a:avLst/>
          </a:prstGeom>
          <a:solidFill>
            <a:srgbClr val="0E94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9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2" name="Google Shape;332;p40"/>
          <p:cNvSpPr txBox="1"/>
          <p:nvPr/>
        </p:nvSpPr>
        <p:spPr>
          <a:xfrm>
            <a:off x="519275" y="646650"/>
            <a:ext cx="7961100" cy="639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Implementation: Pilot group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34" name="Google Shape;3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35" name="Google Shape;33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40"/>
          <p:cNvSpPr txBox="1"/>
          <p:nvPr/>
        </p:nvSpPr>
        <p:spPr>
          <a:xfrm>
            <a:off x="519275" y="1703775"/>
            <a:ext cx="3809400" cy="2346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Pilot with 3 participants who participated in the focus group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2.5 hour semi structured support session </a:t>
            </a:r>
            <a:endParaRPr sz="1800"/>
          </a:p>
        </p:txBody>
      </p:sp>
      <p:sp>
        <p:nvSpPr>
          <p:cNvPr id="337" name="Google Shape;337;p40"/>
          <p:cNvSpPr txBox="1"/>
          <p:nvPr/>
        </p:nvSpPr>
        <p:spPr>
          <a:xfrm>
            <a:off x="4670975" y="1731525"/>
            <a:ext cx="3809400" cy="2291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Scaffolded approach </a:t>
            </a:r>
            <a:r>
              <a:rPr b="1" lang="en-GB" sz="1800">
                <a:solidFill>
                  <a:srgbClr val="FFFF00"/>
                </a:solidFill>
              </a:rPr>
              <a:t>BUT….</a:t>
            </a:r>
            <a:endParaRPr b="1" sz="1800">
              <a:solidFill>
                <a:srgbClr val="FFFF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Allowing plenty of time!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Small group worked well 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GB" sz="1800">
                <a:solidFill>
                  <a:schemeClr val="lt1"/>
                </a:solidFill>
              </a:rPr>
              <a:t>Continuing with participants of focus group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338" name="Google Shape;338;p40"/>
          <p:cNvSpPr txBox="1"/>
          <p:nvPr/>
        </p:nvSpPr>
        <p:spPr>
          <a:xfrm>
            <a:off x="610800" y="1237650"/>
            <a:ext cx="2604000" cy="328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</a:rPr>
              <a:t>Process 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339" name="Google Shape;339;p40"/>
          <p:cNvSpPr txBox="1"/>
          <p:nvPr/>
        </p:nvSpPr>
        <p:spPr>
          <a:xfrm>
            <a:off x="4990525" y="1237650"/>
            <a:ext cx="2604000" cy="328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FFFF"/>
                </a:solidFill>
              </a:rPr>
              <a:t>What worked well </a:t>
            </a:r>
            <a:r>
              <a:rPr b="1" lang="en-GB" sz="2000">
                <a:solidFill>
                  <a:srgbClr val="FFFFFF"/>
                </a:solidFill>
              </a:rPr>
              <a:t> </a:t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340" name="Google Shape;340;p40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6" name="Google Shape;346;p41"/>
          <p:cNvSpPr txBox="1"/>
          <p:nvPr/>
        </p:nvSpPr>
        <p:spPr>
          <a:xfrm>
            <a:off x="263675" y="327100"/>
            <a:ext cx="7961100" cy="3772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Pilot Group Response</a:t>
            </a:r>
            <a:endParaRPr b="1" sz="3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48" name="Google Shape;34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49" name="Google Shape;349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1225" y="2367388"/>
            <a:ext cx="2794425" cy="2233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1"/>
          <p:cNvSpPr/>
          <p:nvPr/>
        </p:nvSpPr>
        <p:spPr>
          <a:xfrm>
            <a:off x="4782075" y="529500"/>
            <a:ext cx="2918100" cy="1697700"/>
          </a:xfrm>
          <a:prstGeom prst="wedgeEllipseCallout">
            <a:avLst>
              <a:gd fmla="val -32758" name="adj1"/>
              <a:gd fmla="val 5841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“I </a:t>
            </a:r>
            <a:r>
              <a:rPr lang="en-GB" sz="1600"/>
              <a:t>completely changed </a:t>
            </a:r>
            <a:r>
              <a:rPr b="1" lang="en-GB" sz="1600"/>
              <a:t>all of my Loop pages</a:t>
            </a:r>
            <a:r>
              <a:rPr lang="en-GB" sz="1600"/>
              <a:t>….As a result the pages are much tidier and I think </a:t>
            </a:r>
            <a:r>
              <a:rPr b="1" lang="en-GB" sz="1600"/>
              <a:t>clearer</a:t>
            </a:r>
            <a:r>
              <a:rPr lang="en-GB" sz="1600"/>
              <a:t>”</a:t>
            </a:r>
            <a:endParaRPr sz="1600"/>
          </a:p>
        </p:txBody>
      </p:sp>
      <p:sp>
        <p:nvSpPr>
          <p:cNvPr id="352" name="Google Shape;352;p41"/>
          <p:cNvSpPr/>
          <p:nvPr/>
        </p:nvSpPr>
        <p:spPr>
          <a:xfrm>
            <a:off x="462250" y="1109375"/>
            <a:ext cx="2918100" cy="1781700"/>
          </a:xfrm>
          <a:prstGeom prst="wedgeEllipseCallout">
            <a:avLst>
              <a:gd fmla="val 38633" name="adj1"/>
              <a:gd fmla="val 5569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“T</a:t>
            </a:r>
            <a:r>
              <a:rPr lang="en-GB" sz="1600"/>
              <a:t>he addition of the </a:t>
            </a:r>
            <a:r>
              <a:rPr b="1" lang="en-GB" sz="1600"/>
              <a:t>module handbook structure </a:t>
            </a:r>
            <a:r>
              <a:rPr lang="en-GB" sz="1600"/>
              <a:t>on each page is great ... </a:t>
            </a:r>
            <a:r>
              <a:rPr b="1" lang="en-GB" sz="1600"/>
              <a:t>consistency</a:t>
            </a:r>
            <a:r>
              <a:rPr lang="en-GB" sz="1600"/>
              <a:t> across module pages”</a:t>
            </a:r>
            <a:endParaRPr sz="1600"/>
          </a:p>
        </p:txBody>
      </p:sp>
      <p:sp>
        <p:nvSpPr>
          <p:cNvPr id="353" name="Google Shape;353;p41"/>
          <p:cNvSpPr/>
          <p:nvPr/>
        </p:nvSpPr>
        <p:spPr>
          <a:xfrm>
            <a:off x="6034375" y="2571750"/>
            <a:ext cx="2521200" cy="1628400"/>
          </a:xfrm>
          <a:prstGeom prst="wedgeEllipseCallout">
            <a:avLst>
              <a:gd fmla="val -62734" name="adj1"/>
              <a:gd fmla="val 1869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“I set up a book of </a:t>
            </a:r>
            <a:r>
              <a:rPr b="1" lang="en-GB" sz="1600"/>
              <a:t>tasks for students to engage</a:t>
            </a:r>
            <a:r>
              <a:rPr lang="en-GB" sz="1600"/>
              <a:t> with on a weekly basis.”</a:t>
            </a:r>
            <a:endParaRPr sz="1600"/>
          </a:p>
        </p:txBody>
      </p:sp>
      <p:sp>
        <p:nvSpPr>
          <p:cNvPr id="354" name="Google Shape;354;p41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0" name="Google Shape;360;p42"/>
          <p:cNvSpPr txBox="1"/>
          <p:nvPr/>
        </p:nvSpPr>
        <p:spPr>
          <a:xfrm>
            <a:off x="519275" y="646650"/>
            <a:ext cx="8322600" cy="3759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FFFFFF"/>
                </a:solidFill>
              </a:rPr>
              <a:t>Next Steps</a:t>
            </a:r>
            <a:endParaRPr b="1" sz="30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Further development of toolkit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Offer to staff as self-directed toolkit/scaffolded process </a:t>
            </a:r>
            <a:endParaRPr sz="2400">
              <a:solidFill>
                <a:srgbClr val="FFFFFF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-GB" sz="2400">
                <a:solidFill>
                  <a:srgbClr val="FFFFFF"/>
                </a:solidFill>
              </a:rPr>
              <a:t>Sharing of toolkit for Moodle users</a:t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61" name="Google Shape;361;p42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62" name="Google Shape;36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63" name="Google Shape;36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2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0" name="Google Shape;370;p43"/>
          <p:cNvSpPr txBox="1"/>
          <p:nvPr/>
        </p:nvSpPr>
        <p:spPr>
          <a:xfrm>
            <a:off x="507650" y="221725"/>
            <a:ext cx="4834200" cy="930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Thank you! </a:t>
            </a:r>
            <a:endParaRPr b="1"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1" name="Google Shape;371;p43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72" name="Google Shape;372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73" name="Google Shape;373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3"/>
          <p:cNvSpPr txBox="1"/>
          <p:nvPr/>
        </p:nvSpPr>
        <p:spPr>
          <a:xfrm>
            <a:off x="76350" y="1222500"/>
            <a:ext cx="4061100" cy="1202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karen.buckley@dcu.ie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suzanne.stone@dcu.ie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611300" y="2967500"/>
            <a:ext cx="8021400" cy="12819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We welcome feedback! 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Toolkit available through creative commons - June</a:t>
            </a:r>
            <a:endParaRPr b="1" sz="2400">
              <a:solidFill>
                <a:srgbClr val="FFFFFF"/>
              </a:solidFill>
            </a:endParaRPr>
          </a:p>
        </p:txBody>
      </p:sp>
      <p:sp>
        <p:nvSpPr>
          <p:cNvPr id="376" name="Google Shape;376;p43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4" name="Google Shape;134;p26"/>
          <p:cNvSpPr txBox="1"/>
          <p:nvPr/>
        </p:nvSpPr>
        <p:spPr>
          <a:xfrm>
            <a:off x="507650" y="761575"/>
            <a:ext cx="8466000" cy="3081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3600">
                <a:solidFill>
                  <a:srgbClr val="FFFFFF"/>
                </a:solidFill>
              </a:rPr>
              <a:t>Overview</a:t>
            </a:r>
            <a:endParaRPr b="1" sz="3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Introduction to UDL</a:t>
            </a:r>
            <a:r>
              <a:rPr lang="en-GB" sz="2600">
                <a:solidFill>
                  <a:srgbClr val="FFFFFF"/>
                </a:solidFill>
              </a:rPr>
              <a:t> 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Link to DigCompEdu #5 </a:t>
            </a:r>
            <a:r>
              <a:rPr lang="en-GB" sz="2600">
                <a:solidFill>
                  <a:srgbClr val="FFFFFF"/>
                </a:solidFill>
              </a:rPr>
              <a:t> &amp; INDEx survey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Overview of Toolkit 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Development of Toolkit 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Feedback from Pilot </a:t>
            </a:r>
            <a:r>
              <a:rPr lang="en-GB" sz="2600">
                <a:solidFill>
                  <a:srgbClr val="FFFFFF"/>
                </a:solidFill>
              </a:rPr>
              <a:t>Group</a:t>
            </a:r>
            <a:endParaRPr sz="2600">
              <a:solidFill>
                <a:srgbClr val="FFFFFF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</a:pPr>
            <a:r>
              <a:rPr lang="en-GB" sz="2600">
                <a:solidFill>
                  <a:srgbClr val="FFFFFF"/>
                </a:solidFill>
              </a:rPr>
              <a:t>Next Steps/</a:t>
            </a:r>
            <a:r>
              <a:rPr lang="en-GB" sz="2600">
                <a:solidFill>
                  <a:srgbClr val="FFFFFF"/>
                </a:solidFill>
              </a:rPr>
              <a:t>Sharing Toolkit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35" name="Google Shape;135;p26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136" name="Google Shape;1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137" name="Google Shape;13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Resources:</a:t>
            </a:r>
            <a:endParaRPr b="1"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300">
                <a:solidFill>
                  <a:schemeClr val="lt1"/>
                </a:solidFill>
              </a:rPr>
              <a:t>CAST Universal Design for Learning General Information Available @ </a:t>
            </a:r>
            <a:r>
              <a:rPr lang="en-GB" sz="11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http://www.cast.org/our-work/about-udl.html#.Xrqq6xNKjq0</a:t>
            </a:r>
            <a:endParaRPr sz="13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</a:pPr>
            <a:r>
              <a:rPr lang="en-GB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UDL </a:t>
            </a:r>
            <a:r>
              <a:rPr lang="en-GB" sz="13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Toland, Melissa (2018) UDL Implementation Rubric available @ </a:t>
            </a:r>
            <a:r>
              <a:rPr lang="en-GB" sz="1300" u="sng">
                <a:solidFill>
                  <a:schemeClr val="hlink"/>
                </a:solidFill>
                <a:hlinkClick r:id="rId4"/>
              </a:rPr>
              <a:t>https://www.novakeducation.com/wp-content/uploads/2019/02/UDL_ImplementationRubric_MelissaToland.pdf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rabicPeriod"/>
            </a:pPr>
            <a:r>
              <a:rPr lang="en-GB" sz="1300">
                <a:solidFill>
                  <a:srgbClr val="FFFFFF"/>
                </a:solidFill>
              </a:rPr>
              <a:t>Rhode Island Modified UDL Educator Checklist – Version 1.2 (11/08/09) (Adapted from CAST UDL Guidelines: http://udlguidelines.wordpress.com/introduction/ ) Available @ </a:t>
            </a:r>
            <a:r>
              <a:rPr lang="en-GB" sz="1100" u="sng">
                <a:solidFill>
                  <a:schemeClr val="hlink"/>
                </a:solidFill>
                <a:hlinkClick r:id="rId5"/>
              </a:rPr>
              <a:t>http://technologyforudi.weebly.com/uploads/1/1/2/3/11235865/udleducatorchecklist.pdf</a:t>
            </a:r>
            <a:endParaRPr sz="1300">
              <a:solidFill>
                <a:srgbClr val="FFFFFF"/>
              </a:solidFill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AutoNum type="arabicPeriod"/>
            </a:pPr>
            <a:r>
              <a:rPr lang="en-GB" sz="1300">
                <a:solidFill>
                  <a:srgbClr val="FFFFFF"/>
                </a:solidFill>
              </a:rPr>
              <a:t>3E Framework, developed by Keith Smith, Napier University available @ </a:t>
            </a:r>
            <a:r>
              <a:rPr lang="en-GB" sz="1100" u="sng">
                <a:solidFill>
                  <a:schemeClr val="hlink"/>
                </a:solidFill>
                <a:hlinkClick r:id="rId6"/>
              </a:rPr>
              <a:t>https://3eeducation.org/3e-framework/</a:t>
            </a:r>
            <a:endParaRPr sz="1300">
              <a:solidFill>
                <a:srgbClr val="FFFFFF"/>
              </a:solidFill>
            </a:endParaRPr>
          </a:p>
        </p:txBody>
      </p:sp>
      <p:sp>
        <p:nvSpPr>
          <p:cNvPr id="382" name="Google Shape;382;p44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383" name="Google Shape;383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384" name="Google Shape;384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4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44" name="Google Shape;144;p27"/>
          <p:cNvSpPr/>
          <p:nvPr/>
        </p:nvSpPr>
        <p:spPr>
          <a:xfrm>
            <a:off x="0" y="4754988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145" name="Google Shape;14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146" name="Google Shape;146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/>
          <p:nvPr>
            <p:ph type="title"/>
          </p:nvPr>
        </p:nvSpPr>
        <p:spPr>
          <a:xfrm>
            <a:off x="76350" y="789475"/>
            <a:ext cx="4495500" cy="150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lt1"/>
                </a:solidFill>
              </a:rPr>
              <a:t>Universal Design for Learning</a:t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descr="Cartoon image describing UDL by Giulia Forsythe on Flickr" id="148" name="Google Shape;148;p27" title="Universal Design for Learni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475" y="763937"/>
            <a:ext cx="4306501" cy="32298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9" name="Google Shape;149;p27"/>
          <p:cNvSpPr txBox="1"/>
          <p:nvPr/>
        </p:nvSpPr>
        <p:spPr>
          <a:xfrm>
            <a:off x="391050" y="2571750"/>
            <a:ext cx="3866100" cy="1422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lt1"/>
                </a:solidFill>
              </a:rPr>
              <a:t>A Framework for Inclusive Practice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50" name="Google Shape;150;p27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/>
        </p:nvSpPr>
        <p:spPr>
          <a:xfrm>
            <a:off x="15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8"/>
          <p:cNvPicPr preferRelativeResize="0"/>
          <p:nvPr/>
        </p:nvPicPr>
        <p:blipFill rotWithShape="1">
          <a:blip r:embed="rId3">
            <a:alphaModFix/>
          </a:blip>
          <a:srcRect b="47698" l="7466" r="6607" t="15057"/>
          <a:stretch/>
        </p:blipFill>
        <p:spPr>
          <a:xfrm>
            <a:off x="108375" y="1920250"/>
            <a:ext cx="8822974" cy="242334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8" name="Google Shape;158;p28">
            <a:hlinkClick/>
          </p:cNvPr>
          <p:cNvSpPr/>
          <p:nvPr/>
        </p:nvSpPr>
        <p:spPr>
          <a:xfrm>
            <a:off x="766316" y="2017403"/>
            <a:ext cx="1375042" cy="1060090"/>
          </a:xfrm>
          <a:custGeom>
            <a:rect b="b" l="l" r="r" t="t"/>
            <a:pathLst>
              <a:path extrusionOk="0" h="887105" w="1297209">
                <a:moveTo>
                  <a:pt x="451048" y="40943"/>
                </a:moveTo>
                <a:lnTo>
                  <a:pt x="451048" y="40943"/>
                </a:lnTo>
                <a:cubicBezTo>
                  <a:pt x="396457" y="59140"/>
                  <a:pt x="335154" y="63615"/>
                  <a:pt x="287274" y="95535"/>
                </a:cubicBezTo>
                <a:lnTo>
                  <a:pt x="205388" y="150126"/>
                </a:lnTo>
                <a:cubicBezTo>
                  <a:pt x="132593" y="259316"/>
                  <a:pt x="228140" y="127372"/>
                  <a:pt x="137149" y="218364"/>
                </a:cubicBezTo>
                <a:cubicBezTo>
                  <a:pt x="91711" y="263803"/>
                  <a:pt x="123955" y="250303"/>
                  <a:pt x="96206" y="300251"/>
                </a:cubicBezTo>
                <a:cubicBezTo>
                  <a:pt x="80274" y="328928"/>
                  <a:pt x="59812" y="354842"/>
                  <a:pt x="41615" y="382138"/>
                </a:cubicBezTo>
                <a:cubicBezTo>
                  <a:pt x="32516" y="395786"/>
                  <a:pt x="19506" y="407520"/>
                  <a:pt x="14319" y="423081"/>
                </a:cubicBezTo>
                <a:lnTo>
                  <a:pt x="671" y="464024"/>
                </a:lnTo>
                <a:cubicBezTo>
                  <a:pt x="5220" y="518615"/>
                  <a:pt x="-10180" y="578800"/>
                  <a:pt x="14319" y="627797"/>
                </a:cubicBezTo>
                <a:cubicBezTo>
                  <a:pt x="22309" y="643776"/>
                  <a:pt x="145312" y="664488"/>
                  <a:pt x="164445" y="668740"/>
                </a:cubicBezTo>
                <a:cubicBezTo>
                  <a:pt x="182755" y="672809"/>
                  <a:pt x="200839" y="677839"/>
                  <a:pt x="219036" y="682388"/>
                </a:cubicBezTo>
                <a:cubicBezTo>
                  <a:pt x="275279" y="766756"/>
                  <a:pt x="212833" y="684457"/>
                  <a:pt x="287274" y="750627"/>
                </a:cubicBezTo>
                <a:cubicBezTo>
                  <a:pt x="397745" y="848823"/>
                  <a:pt x="325678" y="818020"/>
                  <a:pt x="410104" y="846161"/>
                </a:cubicBezTo>
                <a:cubicBezTo>
                  <a:pt x="423752" y="855260"/>
                  <a:pt x="436377" y="866121"/>
                  <a:pt x="451048" y="873457"/>
                </a:cubicBezTo>
                <a:cubicBezTo>
                  <a:pt x="463915" y="879891"/>
                  <a:pt x="477605" y="887105"/>
                  <a:pt x="491991" y="887105"/>
                </a:cubicBezTo>
                <a:cubicBezTo>
                  <a:pt x="605813" y="887105"/>
                  <a:pt x="719454" y="878006"/>
                  <a:pt x="833185" y="873457"/>
                </a:cubicBezTo>
                <a:cubicBezTo>
                  <a:pt x="846833" y="864358"/>
                  <a:pt x="859139" y="852823"/>
                  <a:pt x="874128" y="846161"/>
                </a:cubicBezTo>
                <a:cubicBezTo>
                  <a:pt x="900420" y="834476"/>
                  <a:pt x="927634" y="823596"/>
                  <a:pt x="956015" y="818866"/>
                </a:cubicBezTo>
                <a:cubicBezTo>
                  <a:pt x="992522" y="812781"/>
                  <a:pt x="1067988" y="801108"/>
                  <a:pt x="1106140" y="791570"/>
                </a:cubicBezTo>
                <a:cubicBezTo>
                  <a:pt x="1120096" y="788081"/>
                  <a:pt x="1133435" y="782472"/>
                  <a:pt x="1147083" y="777923"/>
                </a:cubicBezTo>
                <a:cubicBezTo>
                  <a:pt x="1160731" y="768824"/>
                  <a:pt x="1176428" y="762226"/>
                  <a:pt x="1188027" y="750627"/>
                </a:cubicBezTo>
                <a:cubicBezTo>
                  <a:pt x="1199625" y="739029"/>
                  <a:pt x="1204822" y="722285"/>
                  <a:pt x="1215322" y="709684"/>
                </a:cubicBezTo>
                <a:cubicBezTo>
                  <a:pt x="1227678" y="694856"/>
                  <a:pt x="1242617" y="682388"/>
                  <a:pt x="1256265" y="668740"/>
                </a:cubicBezTo>
                <a:lnTo>
                  <a:pt x="1283561" y="586854"/>
                </a:lnTo>
                <a:lnTo>
                  <a:pt x="1297209" y="545911"/>
                </a:lnTo>
                <a:cubicBezTo>
                  <a:pt x="1292660" y="514066"/>
                  <a:pt x="1295508" y="480244"/>
                  <a:pt x="1283561" y="450376"/>
                </a:cubicBezTo>
                <a:cubicBezTo>
                  <a:pt x="1276393" y="432456"/>
                  <a:pt x="1257445" y="421789"/>
                  <a:pt x="1242618" y="409433"/>
                </a:cubicBezTo>
                <a:cubicBezTo>
                  <a:pt x="1184057" y="360633"/>
                  <a:pt x="1215105" y="406444"/>
                  <a:pt x="1160731" y="341194"/>
                </a:cubicBezTo>
                <a:cubicBezTo>
                  <a:pt x="1150231" y="328593"/>
                  <a:pt x="1143937" y="312852"/>
                  <a:pt x="1133436" y="300251"/>
                </a:cubicBezTo>
                <a:cubicBezTo>
                  <a:pt x="1121080" y="285424"/>
                  <a:pt x="1104848" y="274135"/>
                  <a:pt x="1092492" y="259308"/>
                </a:cubicBezTo>
                <a:cubicBezTo>
                  <a:pt x="1081991" y="246707"/>
                  <a:pt x="1076094" y="230624"/>
                  <a:pt x="1065197" y="218364"/>
                </a:cubicBezTo>
                <a:cubicBezTo>
                  <a:pt x="1039551" y="189513"/>
                  <a:pt x="1010606" y="163773"/>
                  <a:pt x="983310" y="136478"/>
                </a:cubicBezTo>
                <a:cubicBezTo>
                  <a:pt x="965113" y="118281"/>
                  <a:pt x="950131" y="96162"/>
                  <a:pt x="928719" y="81887"/>
                </a:cubicBezTo>
                <a:cubicBezTo>
                  <a:pt x="915071" y="72788"/>
                  <a:pt x="900377" y="65092"/>
                  <a:pt x="887776" y="54591"/>
                </a:cubicBezTo>
                <a:cubicBezTo>
                  <a:pt x="819623" y="-2204"/>
                  <a:pt x="877843" y="23985"/>
                  <a:pt x="805889" y="0"/>
                </a:cubicBezTo>
                <a:cubicBezTo>
                  <a:pt x="778594" y="9099"/>
                  <a:pt x="749737" y="14429"/>
                  <a:pt x="724003" y="27296"/>
                </a:cubicBezTo>
                <a:cubicBezTo>
                  <a:pt x="705806" y="36394"/>
                  <a:pt x="689040" y="49238"/>
                  <a:pt x="669412" y="54591"/>
                </a:cubicBezTo>
                <a:cubicBezTo>
                  <a:pt x="583983" y="77890"/>
                  <a:pt x="441307" y="68239"/>
                  <a:pt x="369161" y="68239"/>
                </a:cubicBezTo>
                <a:lnTo>
                  <a:pt x="369161" y="40943"/>
                </a:lnTo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>
            <a:hlinkClick/>
          </p:cNvPr>
          <p:cNvSpPr/>
          <p:nvPr/>
        </p:nvSpPr>
        <p:spPr>
          <a:xfrm>
            <a:off x="3587035" y="1952188"/>
            <a:ext cx="1375042" cy="1060090"/>
          </a:xfrm>
          <a:custGeom>
            <a:rect b="b" l="l" r="r" t="t"/>
            <a:pathLst>
              <a:path extrusionOk="0" h="887105" w="1297209">
                <a:moveTo>
                  <a:pt x="451048" y="40943"/>
                </a:moveTo>
                <a:lnTo>
                  <a:pt x="451048" y="40943"/>
                </a:lnTo>
                <a:cubicBezTo>
                  <a:pt x="396457" y="59140"/>
                  <a:pt x="335154" y="63615"/>
                  <a:pt x="287274" y="95535"/>
                </a:cubicBezTo>
                <a:lnTo>
                  <a:pt x="205388" y="150126"/>
                </a:lnTo>
                <a:cubicBezTo>
                  <a:pt x="132593" y="259316"/>
                  <a:pt x="228140" y="127372"/>
                  <a:pt x="137149" y="218364"/>
                </a:cubicBezTo>
                <a:cubicBezTo>
                  <a:pt x="91711" y="263803"/>
                  <a:pt x="123955" y="250303"/>
                  <a:pt x="96206" y="300251"/>
                </a:cubicBezTo>
                <a:cubicBezTo>
                  <a:pt x="80274" y="328928"/>
                  <a:pt x="59812" y="354842"/>
                  <a:pt x="41615" y="382138"/>
                </a:cubicBezTo>
                <a:cubicBezTo>
                  <a:pt x="32516" y="395786"/>
                  <a:pt x="19506" y="407520"/>
                  <a:pt x="14319" y="423081"/>
                </a:cubicBezTo>
                <a:lnTo>
                  <a:pt x="671" y="464024"/>
                </a:lnTo>
                <a:cubicBezTo>
                  <a:pt x="5220" y="518615"/>
                  <a:pt x="-10180" y="578800"/>
                  <a:pt x="14319" y="627797"/>
                </a:cubicBezTo>
                <a:cubicBezTo>
                  <a:pt x="22309" y="643776"/>
                  <a:pt x="145312" y="664488"/>
                  <a:pt x="164445" y="668740"/>
                </a:cubicBezTo>
                <a:cubicBezTo>
                  <a:pt x="182755" y="672809"/>
                  <a:pt x="200839" y="677839"/>
                  <a:pt x="219036" y="682388"/>
                </a:cubicBezTo>
                <a:cubicBezTo>
                  <a:pt x="275279" y="766756"/>
                  <a:pt x="212833" y="684457"/>
                  <a:pt x="287274" y="750627"/>
                </a:cubicBezTo>
                <a:cubicBezTo>
                  <a:pt x="397745" y="848823"/>
                  <a:pt x="325678" y="818020"/>
                  <a:pt x="410104" y="846161"/>
                </a:cubicBezTo>
                <a:cubicBezTo>
                  <a:pt x="423752" y="855260"/>
                  <a:pt x="436377" y="866121"/>
                  <a:pt x="451048" y="873457"/>
                </a:cubicBezTo>
                <a:cubicBezTo>
                  <a:pt x="463915" y="879891"/>
                  <a:pt x="477605" y="887105"/>
                  <a:pt x="491991" y="887105"/>
                </a:cubicBezTo>
                <a:cubicBezTo>
                  <a:pt x="605813" y="887105"/>
                  <a:pt x="719454" y="878006"/>
                  <a:pt x="833185" y="873457"/>
                </a:cubicBezTo>
                <a:cubicBezTo>
                  <a:pt x="846833" y="864358"/>
                  <a:pt x="859139" y="852823"/>
                  <a:pt x="874128" y="846161"/>
                </a:cubicBezTo>
                <a:cubicBezTo>
                  <a:pt x="900420" y="834476"/>
                  <a:pt x="927634" y="823596"/>
                  <a:pt x="956015" y="818866"/>
                </a:cubicBezTo>
                <a:cubicBezTo>
                  <a:pt x="992522" y="812781"/>
                  <a:pt x="1067988" y="801108"/>
                  <a:pt x="1106140" y="791570"/>
                </a:cubicBezTo>
                <a:cubicBezTo>
                  <a:pt x="1120096" y="788081"/>
                  <a:pt x="1133435" y="782472"/>
                  <a:pt x="1147083" y="777923"/>
                </a:cubicBezTo>
                <a:cubicBezTo>
                  <a:pt x="1160731" y="768824"/>
                  <a:pt x="1176428" y="762226"/>
                  <a:pt x="1188027" y="750627"/>
                </a:cubicBezTo>
                <a:cubicBezTo>
                  <a:pt x="1199625" y="739029"/>
                  <a:pt x="1204822" y="722285"/>
                  <a:pt x="1215322" y="709684"/>
                </a:cubicBezTo>
                <a:cubicBezTo>
                  <a:pt x="1227678" y="694856"/>
                  <a:pt x="1242617" y="682388"/>
                  <a:pt x="1256265" y="668740"/>
                </a:cubicBezTo>
                <a:lnTo>
                  <a:pt x="1283561" y="586854"/>
                </a:lnTo>
                <a:lnTo>
                  <a:pt x="1297209" y="545911"/>
                </a:lnTo>
                <a:cubicBezTo>
                  <a:pt x="1292660" y="514066"/>
                  <a:pt x="1295508" y="480244"/>
                  <a:pt x="1283561" y="450376"/>
                </a:cubicBezTo>
                <a:cubicBezTo>
                  <a:pt x="1276393" y="432456"/>
                  <a:pt x="1257445" y="421789"/>
                  <a:pt x="1242618" y="409433"/>
                </a:cubicBezTo>
                <a:cubicBezTo>
                  <a:pt x="1184057" y="360633"/>
                  <a:pt x="1215105" y="406444"/>
                  <a:pt x="1160731" y="341194"/>
                </a:cubicBezTo>
                <a:cubicBezTo>
                  <a:pt x="1150231" y="328593"/>
                  <a:pt x="1143937" y="312852"/>
                  <a:pt x="1133436" y="300251"/>
                </a:cubicBezTo>
                <a:cubicBezTo>
                  <a:pt x="1121080" y="285424"/>
                  <a:pt x="1104848" y="274135"/>
                  <a:pt x="1092492" y="259308"/>
                </a:cubicBezTo>
                <a:cubicBezTo>
                  <a:pt x="1081991" y="246707"/>
                  <a:pt x="1076094" y="230624"/>
                  <a:pt x="1065197" y="218364"/>
                </a:cubicBezTo>
                <a:cubicBezTo>
                  <a:pt x="1039551" y="189513"/>
                  <a:pt x="1010606" y="163773"/>
                  <a:pt x="983310" y="136478"/>
                </a:cubicBezTo>
                <a:cubicBezTo>
                  <a:pt x="965113" y="118281"/>
                  <a:pt x="950131" y="96162"/>
                  <a:pt x="928719" y="81887"/>
                </a:cubicBezTo>
                <a:cubicBezTo>
                  <a:pt x="915071" y="72788"/>
                  <a:pt x="900377" y="65092"/>
                  <a:pt x="887776" y="54591"/>
                </a:cubicBezTo>
                <a:cubicBezTo>
                  <a:pt x="819623" y="-2204"/>
                  <a:pt x="877843" y="23985"/>
                  <a:pt x="805889" y="0"/>
                </a:cubicBezTo>
                <a:cubicBezTo>
                  <a:pt x="778594" y="9099"/>
                  <a:pt x="749737" y="14429"/>
                  <a:pt x="724003" y="27296"/>
                </a:cubicBezTo>
                <a:cubicBezTo>
                  <a:pt x="705806" y="36394"/>
                  <a:pt x="689040" y="49238"/>
                  <a:pt x="669412" y="54591"/>
                </a:cubicBezTo>
                <a:cubicBezTo>
                  <a:pt x="583983" y="77890"/>
                  <a:pt x="441307" y="68239"/>
                  <a:pt x="369161" y="68239"/>
                </a:cubicBezTo>
                <a:lnTo>
                  <a:pt x="369161" y="40943"/>
                </a:lnTo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8">
            <a:hlinkClick/>
          </p:cNvPr>
          <p:cNvSpPr/>
          <p:nvPr/>
        </p:nvSpPr>
        <p:spPr>
          <a:xfrm>
            <a:off x="6562257" y="1971949"/>
            <a:ext cx="1375042" cy="1060090"/>
          </a:xfrm>
          <a:custGeom>
            <a:rect b="b" l="l" r="r" t="t"/>
            <a:pathLst>
              <a:path extrusionOk="0" h="887105" w="1297209">
                <a:moveTo>
                  <a:pt x="451048" y="40943"/>
                </a:moveTo>
                <a:lnTo>
                  <a:pt x="451048" y="40943"/>
                </a:lnTo>
                <a:cubicBezTo>
                  <a:pt x="396457" y="59140"/>
                  <a:pt x="335154" y="63615"/>
                  <a:pt x="287274" y="95535"/>
                </a:cubicBezTo>
                <a:lnTo>
                  <a:pt x="205388" y="150126"/>
                </a:lnTo>
                <a:cubicBezTo>
                  <a:pt x="132593" y="259316"/>
                  <a:pt x="228140" y="127372"/>
                  <a:pt x="137149" y="218364"/>
                </a:cubicBezTo>
                <a:cubicBezTo>
                  <a:pt x="91711" y="263803"/>
                  <a:pt x="123955" y="250303"/>
                  <a:pt x="96206" y="300251"/>
                </a:cubicBezTo>
                <a:cubicBezTo>
                  <a:pt x="80274" y="328928"/>
                  <a:pt x="59812" y="354842"/>
                  <a:pt x="41615" y="382138"/>
                </a:cubicBezTo>
                <a:cubicBezTo>
                  <a:pt x="32516" y="395786"/>
                  <a:pt x="19506" y="407520"/>
                  <a:pt x="14319" y="423081"/>
                </a:cubicBezTo>
                <a:lnTo>
                  <a:pt x="671" y="464024"/>
                </a:lnTo>
                <a:cubicBezTo>
                  <a:pt x="5220" y="518615"/>
                  <a:pt x="-10180" y="578800"/>
                  <a:pt x="14319" y="627797"/>
                </a:cubicBezTo>
                <a:cubicBezTo>
                  <a:pt x="22309" y="643776"/>
                  <a:pt x="145312" y="664488"/>
                  <a:pt x="164445" y="668740"/>
                </a:cubicBezTo>
                <a:cubicBezTo>
                  <a:pt x="182755" y="672809"/>
                  <a:pt x="200839" y="677839"/>
                  <a:pt x="219036" y="682388"/>
                </a:cubicBezTo>
                <a:cubicBezTo>
                  <a:pt x="275279" y="766756"/>
                  <a:pt x="212833" y="684457"/>
                  <a:pt x="287274" y="750627"/>
                </a:cubicBezTo>
                <a:cubicBezTo>
                  <a:pt x="397745" y="848823"/>
                  <a:pt x="325678" y="818020"/>
                  <a:pt x="410104" y="846161"/>
                </a:cubicBezTo>
                <a:cubicBezTo>
                  <a:pt x="423752" y="855260"/>
                  <a:pt x="436377" y="866121"/>
                  <a:pt x="451048" y="873457"/>
                </a:cubicBezTo>
                <a:cubicBezTo>
                  <a:pt x="463915" y="879891"/>
                  <a:pt x="477605" y="887105"/>
                  <a:pt x="491991" y="887105"/>
                </a:cubicBezTo>
                <a:cubicBezTo>
                  <a:pt x="605813" y="887105"/>
                  <a:pt x="719454" y="878006"/>
                  <a:pt x="833185" y="873457"/>
                </a:cubicBezTo>
                <a:cubicBezTo>
                  <a:pt x="846833" y="864358"/>
                  <a:pt x="859139" y="852823"/>
                  <a:pt x="874128" y="846161"/>
                </a:cubicBezTo>
                <a:cubicBezTo>
                  <a:pt x="900420" y="834476"/>
                  <a:pt x="927634" y="823596"/>
                  <a:pt x="956015" y="818866"/>
                </a:cubicBezTo>
                <a:cubicBezTo>
                  <a:pt x="992522" y="812781"/>
                  <a:pt x="1067988" y="801108"/>
                  <a:pt x="1106140" y="791570"/>
                </a:cubicBezTo>
                <a:cubicBezTo>
                  <a:pt x="1120096" y="788081"/>
                  <a:pt x="1133435" y="782472"/>
                  <a:pt x="1147083" y="777923"/>
                </a:cubicBezTo>
                <a:cubicBezTo>
                  <a:pt x="1160731" y="768824"/>
                  <a:pt x="1176428" y="762226"/>
                  <a:pt x="1188027" y="750627"/>
                </a:cubicBezTo>
                <a:cubicBezTo>
                  <a:pt x="1199625" y="739029"/>
                  <a:pt x="1204822" y="722285"/>
                  <a:pt x="1215322" y="709684"/>
                </a:cubicBezTo>
                <a:cubicBezTo>
                  <a:pt x="1227678" y="694856"/>
                  <a:pt x="1242617" y="682388"/>
                  <a:pt x="1256265" y="668740"/>
                </a:cubicBezTo>
                <a:lnTo>
                  <a:pt x="1283561" y="586854"/>
                </a:lnTo>
                <a:lnTo>
                  <a:pt x="1297209" y="545911"/>
                </a:lnTo>
                <a:cubicBezTo>
                  <a:pt x="1292660" y="514066"/>
                  <a:pt x="1295508" y="480244"/>
                  <a:pt x="1283561" y="450376"/>
                </a:cubicBezTo>
                <a:cubicBezTo>
                  <a:pt x="1276393" y="432456"/>
                  <a:pt x="1257445" y="421789"/>
                  <a:pt x="1242618" y="409433"/>
                </a:cubicBezTo>
                <a:cubicBezTo>
                  <a:pt x="1184057" y="360633"/>
                  <a:pt x="1215105" y="406444"/>
                  <a:pt x="1160731" y="341194"/>
                </a:cubicBezTo>
                <a:cubicBezTo>
                  <a:pt x="1150231" y="328593"/>
                  <a:pt x="1143937" y="312852"/>
                  <a:pt x="1133436" y="300251"/>
                </a:cubicBezTo>
                <a:cubicBezTo>
                  <a:pt x="1121080" y="285424"/>
                  <a:pt x="1104848" y="274135"/>
                  <a:pt x="1092492" y="259308"/>
                </a:cubicBezTo>
                <a:cubicBezTo>
                  <a:pt x="1081991" y="246707"/>
                  <a:pt x="1076094" y="230624"/>
                  <a:pt x="1065197" y="218364"/>
                </a:cubicBezTo>
                <a:cubicBezTo>
                  <a:pt x="1039551" y="189513"/>
                  <a:pt x="1010606" y="163773"/>
                  <a:pt x="983310" y="136478"/>
                </a:cubicBezTo>
                <a:cubicBezTo>
                  <a:pt x="965113" y="118281"/>
                  <a:pt x="950131" y="96162"/>
                  <a:pt x="928719" y="81887"/>
                </a:cubicBezTo>
                <a:cubicBezTo>
                  <a:pt x="915071" y="72788"/>
                  <a:pt x="900377" y="65092"/>
                  <a:pt x="887776" y="54591"/>
                </a:cubicBezTo>
                <a:cubicBezTo>
                  <a:pt x="819623" y="-2204"/>
                  <a:pt x="877843" y="23985"/>
                  <a:pt x="805889" y="0"/>
                </a:cubicBezTo>
                <a:cubicBezTo>
                  <a:pt x="778594" y="9099"/>
                  <a:pt x="749737" y="14429"/>
                  <a:pt x="724003" y="27296"/>
                </a:cubicBezTo>
                <a:cubicBezTo>
                  <a:pt x="705806" y="36394"/>
                  <a:pt x="689040" y="49238"/>
                  <a:pt x="669412" y="54591"/>
                </a:cubicBezTo>
                <a:cubicBezTo>
                  <a:pt x="583983" y="77890"/>
                  <a:pt x="441307" y="68239"/>
                  <a:pt x="369161" y="68239"/>
                </a:cubicBezTo>
                <a:lnTo>
                  <a:pt x="369161" y="40943"/>
                </a:lnTo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/>
          <p:nvPr/>
        </p:nvSpPr>
        <p:spPr>
          <a:xfrm>
            <a:off x="289475" y="404375"/>
            <a:ext cx="2382600" cy="1275000"/>
          </a:xfrm>
          <a:prstGeom prst="wedgeRoundRectCallout">
            <a:avLst>
              <a:gd fmla="val -8485" name="adj1"/>
              <a:gd fmla="val 67765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Flexible ways of learning</a:t>
            </a:r>
            <a:endParaRPr b="0" i="0" sz="26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/>
          <p:nvPr/>
        </p:nvSpPr>
        <p:spPr>
          <a:xfrm>
            <a:off x="3046224" y="404375"/>
            <a:ext cx="2748600" cy="1275000"/>
          </a:xfrm>
          <a:prstGeom prst="wedgeRoundRectCallout">
            <a:avLst>
              <a:gd fmla="val -388" name="adj1"/>
              <a:gd fmla="val 68390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8064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Flexible study resources &amp; facilities</a:t>
            </a:r>
            <a:endParaRPr b="0" i="0" sz="2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6179150" y="404375"/>
            <a:ext cx="2587800" cy="1275000"/>
          </a:xfrm>
          <a:prstGeom prst="wedgeRoundRectCallout">
            <a:avLst>
              <a:gd fmla="val -1580" name="adj1"/>
              <a:gd fmla="val 70267" name="adj2"/>
              <a:gd fmla="val 16667" name="adj3"/>
            </a:avLst>
          </a:prstGeom>
          <a:solidFill>
            <a:srgbClr val="FFFFFF"/>
          </a:solidFill>
          <a:ln cap="flat" cmpd="sng" w="25400">
            <a:solidFill>
              <a:srgbClr val="4BAC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Flexible assessments</a:t>
            </a:r>
            <a:endParaRPr b="0" i="0" sz="26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/>
          <p:nvPr/>
        </p:nvSpPr>
        <p:spPr>
          <a:xfrm>
            <a:off x="108375" y="4735225"/>
            <a:ext cx="42900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http://udloncampus.cast.org/home#.Vo_kv2fnnIU</a:t>
            </a:r>
            <a:endParaRPr b="0" i="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71" name="Google Shape;171;p29"/>
          <p:cNvSpPr txBox="1"/>
          <p:nvPr>
            <p:ph type="title"/>
          </p:nvPr>
        </p:nvSpPr>
        <p:spPr>
          <a:xfrm>
            <a:off x="671500" y="296375"/>
            <a:ext cx="59232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Some Potential Benefits of UDL</a:t>
            </a:r>
            <a:endParaRPr sz="2500">
              <a:solidFill>
                <a:srgbClr val="FFFFFF"/>
              </a:solidFill>
              <a:highlight>
                <a:srgbClr val="FFCD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116150" y="871200"/>
            <a:ext cx="4915200" cy="37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◉"/>
            </a:pPr>
            <a:r>
              <a:rPr lang="en-GB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effective curriculum and environment that allows students to learn their way.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◉"/>
            </a:pPr>
            <a:r>
              <a:rPr lang="en-GB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Variety and choice built into teaching and learning.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Arial"/>
              <a:buChar char="◉"/>
            </a:pPr>
            <a:r>
              <a:rPr lang="en-GB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Better outcomes for all students, not just students with disabilities, neurodivergence or international students.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4423" y="1019750"/>
            <a:ext cx="3541202" cy="3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486575" y="337975"/>
            <a:ext cx="3355800" cy="1038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UDL at DCU</a:t>
            </a:r>
            <a:endParaRPr sz="2400">
              <a:solidFill>
                <a:srgbClr val="FFFFFF"/>
              </a:solidFill>
            </a:endParaRPr>
          </a:p>
        </p:txBody>
      </p:sp>
      <p:cxnSp>
        <p:nvCxnSpPr>
          <p:cNvPr id="183" name="Google Shape;183;p30"/>
          <p:cNvCxnSpPr>
            <a:stCxn id="184" idx="0"/>
            <a:endCxn id="185" idx="2"/>
          </p:cNvCxnSpPr>
          <p:nvPr/>
        </p:nvCxnSpPr>
        <p:spPr>
          <a:xfrm rot="-5400000">
            <a:off x="4169575" y="1231350"/>
            <a:ext cx="761700" cy="12162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6" name="Google Shape;186;p30"/>
          <p:cNvCxnSpPr>
            <a:stCxn id="184" idx="2"/>
            <a:endCxn id="187" idx="0"/>
          </p:cNvCxnSpPr>
          <p:nvPr/>
        </p:nvCxnSpPr>
        <p:spPr>
          <a:xfrm flipH="1" rot="-5400000">
            <a:off x="4014775" y="3238350"/>
            <a:ext cx="383400" cy="528300"/>
          </a:xfrm>
          <a:prstGeom prst="bentConnector3">
            <a:avLst>
              <a:gd fmla="val 5001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88" name="Google Shape;188;p30"/>
          <p:cNvCxnSpPr>
            <a:stCxn id="189" idx="0"/>
            <a:endCxn id="184" idx="2"/>
          </p:cNvCxnSpPr>
          <p:nvPr/>
        </p:nvCxnSpPr>
        <p:spPr>
          <a:xfrm rot="-5400000">
            <a:off x="2593275" y="2345375"/>
            <a:ext cx="383400" cy="2314500"/>
          </a:xfrm>
          <a:prstGeom prst="bentConnector3">
            <a:avLst>
              <a:gd fmla="val 50016" name="adj1"/>
            </a:avLst>
          </a:prstGeom>
          <a:noFill/>
          <a:ln cap="flat" cmpd="sng" w="19050">
            <a:solidFill>
              <a:srgbClr val="C2C2C2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85" name="Google Shape;185;p30"/>
          <p:cNvSpPr txBox="1"/>
          <p:nvPr/>
        </p:nvSpPr>
        <p:spPr>
          <a:xfrm>
            <a:off x="4056225" y="419950"/>
            <a:ext cx="2204400" cy="10386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rgbClr val="FFFFFF"/>
                </a:solidFill>
              </a:rPr>
              <a:t>Strategic Plan 2017-2022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2818075" y="2220300"/>
            <a:ext cx="2248500" cy="10905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Development of UDL Policy in DCU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187" name="Google Shape;187;p30"/>
          <p:cNvSpPr txBox="1"/>
          <p:nvPr/>
        </p:nvSpPr>
        <p:spPr>
          <a:xfrm>
            <a:off x="3477300" y="3694325"/>
            <a:ext cx="1986600" cy="9414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Staff Development &amp; Support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707025" y="3694325"/>
            <a:ext cx="1841400" cy="8619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</a:rPr>
              <a:t>UDL Guidelines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90" name="Google Shape;190;p30"/>
          <p:cNvSpPr txBox="1"/>
          <p:nvPr/>
        </p:nvSpPr>
        <p:spPr>
          <a:xfrm>
            <a:off x="5603475" y="1657175"/>
            <a:ext cx="3184500" cy="1744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FFFF"/>
                </a:solidFill>
              </a:rPr>
              <a:t>“To enhance the inclusivity of the learning experience, we will promote the principles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of Universal Design in the design and delivery of all our programmes”</a:t>
            </a:r>
            <a:endParaRPr/>
          </a:p>
        </p:txBody>
      </p:sp>
      <p:pic>
        <p:nvPicPr>
          <p:cNvPr id="191" name="Google Shape;1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6911" y="419949"/>
            <a:ext cx="1038582" cy="103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0"/>
          <p:cNvPicPr preferRelativeResize="0"/>
          <p:nvPr/>
        </p:nvPicPr>
        <p:blipFill rotWithShape="1">
          <a:blip r:embed="rId4">
            <a:alphaModFix/>
          </a:blip>
          <a:srcRect b="16160" l="0" r="0" t="9022"/>
          <a:stretch/>
        </p:blipFill>
        <p:spPr>
          <a:xfrm>
            <a:off x="6501138" y="3572875"/>
            <a:ext cx="1265225" cy="10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597" y="1458600"/>
            <a:ext cx="1518575" cy="1518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94" name="Google Shape;194;p30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195" name="Google Shape;19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196" name="Google Shape;19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0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401350" y="290400"/>
            <a:ext cx="7961100" cy="2281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DigCompEdu Framework #5 Empowering learners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                               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04" name="Google Shape;204;p31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05" name="Google Shape;20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06" name="Google Shape;20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 rotWithShape="1">
          <a:blip r:embed="rId5">
            <a:alphaModFix/>
          </a:blip>
          <a:srcRect b="5565" l="4473" r="-6368" t="3936"/>
          <a:stretch/>
        </p:blipFill>
        <p:spPr>
          <a:xfrm>
            <a:off x="401350" y="992400"/>
            <a:ext cx="6959826" cy="344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401350" y="290400"/>
            <a:ext cx="7961100" cy="2281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DigCompEdu Framework #5 Empowering learners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                               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15" name="Google Shape;215;p32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16" name="Google Shape;21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17" name="Google Shape;21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200" y="829174"/>
            <a:ext cx="6834401" cy="37364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5" name="Google Shape;225;p33"/>
          <p:cNvSpPr txBox="1"/>
          <p:nvPr/>
        </p:nvSpPr>
        <p:spPr>
          <a:xfrm>
            <a:off x="401350" y="290400"/>
            <a:ext cx="7961100" cy="22812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</a:rPr>
              <a:t>DigCompEdu Framework #5 Empowering learners</a:t>
            </a:r>
            <a:endParaRPr b="1"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</a:rPr>
              <a:t>                               </a:t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n-GB" sz="1800">
                <a:solidFill>
                  <a:srgbClr val="FFFFFF"/>
                </a:solidFill>
              </a:rPr>
            </a:b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1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226" name="Google Shape;226;p33"/>
          <p:cNvSpPr/>
          <p:nvPr/>
        </p:nvSpPr>
        <p:spPr>
          <a:xfrm>
            <a:off x="150" y="4740625"/>
            <a:ext cx="9144000" cy="402900"/>
          </a:xfrm>
          <a:prstGeom prst="rect">
            <a:avLst/>
          </a:prstGeom>
          <a:solidFill>
            <a:srgbClr val="EDA021"/>
          </a:solidFill>
          <a:ln>
            <a:noFill/>
          </a:ln>
        </p:spPr>
        <p:txBody>
          <a:bodyPr anchorCtr="0" anchor="ctr" bIns="50400" lIns="100825" spcFirstLastPara="1" rIns="100825" wrap="square" tIns="5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NIDL_Logo.eps" id="227" name="Google Shape;227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57" y="4792301"/>
            <a:ext cx="468917" cy="32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CU_logo_white.eps" id="228" name="Google Shape;22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50" y="4792309"/>
            <a:ext cx="324999" cy="328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2200" y="829174"/>
            <a:ext cx="6834401" cy="373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3"/>
          <p:cNvPicPr preferRelativeResize="0"/>
          <p:nvPr/>
        </p:nvPicPr>
        <p:blipFill rotWithShape="1">
          <a:blip r:embed="rId6">
            <a:alphaModFix/>
          </a:blip>
          <a:srcRect b="0" l="34636" r="35505" t="66000"/>
          <a:stretch/>
        </p:blipFill>
        <p:spPr>
          <a:xfrm>
            <a:off x="656750" y="2716325"/>
            <a:ext cx="2170051" cy="114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3"/>
          <p:cNvPicPr preferRelativeResize="0"/>
          <p:nvPr/>
        </p:nvPicPr>
        <p:blipFill rotWithShape="1">
          <a:blip r:embed="rId6">
            <a:alphaModFix/>
          </a:blip>
          <a:srcRect b="77202" l="35072" r="35069" t="0"/>
          <a:stretch/>
        </p:blipFill>
        <p:spPr>
          <a:xfrm>
            <a:off x="658400" y="2048750"/>
            <a:ext cx="2170051" cy="76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3"/>
          <p:cNvPicPr preferRelativeResize="0"/>
          <p:nvPr/>
        </p:nvPicPr>
        <p:blipFill rotWithShape="1">
          <a:blip r:embed="rId6">
            <a:alphaModFix/>
          </a:blip>
          <a:srcRect b="76301" l="0" r="67941" t="0"/>
          <a:stretch/>
        </p:blipFill>
        <p:spPr>
          <a:xfrm>
            <a:off x="2962187" y="2217875"/>
            <a:ext cx="2072776" cy="7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6">
            <a:alphaModFix/>
          </a:blip>
          <a:srcRect b="2745" l="0" r="67941" t="64807"/>
          <a:stretch/>
        </p:blipFill>
        <p:spPr>
          <a:xfrm>
            <a:off x="2963025" y="2802463"/>
            <a:ext cx="2072776" cy="9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3"/>
          <p:cNvPicPr preferRelativeResize="0"/>
          <p:nvPr/>
        </p:nvPicPr>
        <p:blipFill rotWithShape="1">
          <a:blip r:embed="rId6">
            <a:alphaModFix/>
          </a:blip>
          <a:srcRect b="76301" l="66437" r="0" t="0"/>
          <a:stretch/>
        </p:blipFill>
        <p:spPr>
          <a:xfrm>
            <a:off x="5172025" y="3798313"/>
            <a:ext cx="2170051" cy="7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3"/>
          <p:cNvPicPr preferRelativeResize="0"/>
          <p:nvPr/>
        </p:nvPicPr>
        <p:blipFill rotWithShape="1">
          <a:blip r:embed="rId6">
            <a:alphaModFix/>
          </a:blip>
          <a:srcRect b="3918" l="67588" r="-1151" t="70457"/>
          <a:stretch/>
        </p:blipFill>
        <p:spPr>
          <a:xfrm>
            <a:off x="5172025" y="4512025"/>
            <a:ext cx="2170051" cy="7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6296575" y="4837675"/>
            <a:ext cx="2676900" cy="2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400" lIns="100825" spcFirstLastPara="1" rIns="100825" wrap="square" tIns="50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FFFFFF"/>
                </a:solidFill>
              </a:rPr>
              <a:t>Teaching Enhancement Unit (TEU)</a:t>
            </a:r>
            <a:endParaRPr sz="49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33"/>
          <p:cNvPicPr preferRelativeResize="0"/>
          <p:nvPr/>
        </p:nvPicPr>
        <p:blipFill rotWithShape="1">
          <a:blip r:embed="rId6">
            <a:alphaModFix/>
          </a:blip>
          <a:srcRect b="76301" l="0" r="67941" t="0"/>
          <a:stretch/>
        </p:blipFill>
        <p:spPr>
          <a:xfrm>
            <a:off x="5189388" y="2077513"/>
            <a:ext cx="2072776" cy="7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3"/>
          <p:cNvPicPr preferRelativeResize="0"/>
          <p:nvPr/>
        </p:nvPicPr>
        <p:blipFill rotWithShape="1">
          <a:blip r:embed="rId6">
            <a:alphaModFix/>
          </a:blip>
          <a:srcRect b="2745" l="0" r="67941" t="64807"/>
          <a:stretch/>
        </p:blipFill>
        <p:spPr>
          <a:xfrm>
            <a:off x="5220663" y="2802463"/>
            <a:ext cx="2072776" cy="96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