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5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IE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7" name="Google Shape;157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9" name="Google Shape;219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4" name="Google Shape;224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9" name="Google Shape;229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4" name="Google Shape;234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9" name="Google Shape;239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5" name="Google Shape;245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0" name="Google Shape;250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5" name="Google Shape;255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0" name="Google Shape;260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6" name="Google Shape;266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5" name="Google Shape;165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3" name="Google Shape;273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9" name="Google Shape;279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5" name="Google Shape;285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3" name="Google Shape;173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0" name="Google Shape;180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8" name="Google Shape;188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3" name="Google Shape;193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2" name="Google Shape;202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9" name="Google Shape;209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4" name="Google Shape;214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Title-R1d.png" id="17" name="Google Shape;17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"/>
          <p:cNvSpPr txBox="1"/>
          <p:nvPr>
            <p:ph type="ctrTitle"/>
          </p:nvPr>
        </p:nvSpPr>
        <p:spPr>
          <a:xfrm>
            <a:off x="1751012" y="1300785"/>
            <a:ext cx="8689976" cy="25092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Twentieth Century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1751012" y="3886200"/>
            <a:ext cx="8689976" cy="1371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sz="2200">
                <a:solidFill>
                  <a:srgbClr val="7F7F7F"/>
                </a:solidFill>
              </a:defRPr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0" name="Google Shape;20;p2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noramic Picture with Caption">
  <p:cSld name="Panoramic Picture with Caption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83" name="Google Shape;83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1"/>
          <p:cNvSpPr txBox="1"/>
          <p:nvPr>
            <p:ph type="title"/>
          </p:nvPr>
        </p:nvSpPr>
        <p:spPr>
          <a:xfrm>
            <a:off x="913794" y="4289374"/>
            <a:ext cx="10364432" cy="81161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1"/>
          <p:cNvSpPr/>
          <p:nvPr>
            <p:ph idx="2" type="pic"/>
          </p:nvPr>
        </p:nvSpPr>
        <p:spPr>
          <a:xfrm>
            <a:off x="1184744" y="698261"/>
            <a:ext cx="9822532" cy="3214136"/>
          </a:xfrm>
          <a:prstGeom prst="roundRect">
            <a:avLst>
              <a:gd fmla="val 4944" name="adj"/>
            </a:avLst>
          </a:prstGeom>
          <a:noFill/>
          <a:ln cap="sq" cmpd="sng" w="82550">
            <a:solidFill>
              <a:srgbClr val="C0D3E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86" name="Google Shape;86;p11"/>
          <p:cNvSpPr txBox="1"/>
          <p:nvPr>
            <p:ph idx="1" type="body"/>
          </p:nvPr>
        </p:nvSpPr>
        <p:spPr>
          <a:xfrm>
            <a:off x="913774" y="5108728"/>
            <a:ext cx="10364452" cy="682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87" name="Google Shape;87;p11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1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1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aption">
  <p:cSld name="Title and Caption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91" name="Google Shape;91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2"/>
          <p:cNvSpPr txBox="1"/>
          <p:nvPr>
            <p:ph type="title"/>
          </p:nvPr>
        </p:nvSpPr>
        <p:spPr>
          <a:xfrm>
            <a:off x="913774" y="609599"/>
            <a:ext cx="10364452" cy="342724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2"/>
          <p:cNvSpPr txBox="1"/>
          <p:nvPr>
            <p:ph idx="1" type="body"/>
          </p:nvPr>
        </p:nvSpPr>
        <p:spPr>
          <a:xfrm>
            <a:off x="913775" y="4204821"/>
            <a:ext cx="10364452" cy="15863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94" name="Google Shape;94;p12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2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12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with Caption">
  <p:cSld name="Quote with Caption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98" name="Google Shape;98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3"/>
          <p:cNvSpPr txBox="1"/>
          <p:nvPr>
            <p:ph type="title"/>
          </p:nvPr>
        </p:nvSpPr>
        <p:spPr>
          <a:xfrm>
            <a:off x="1446212" y="609600"/>
            <a:ext cx="9302752" cy="29929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13"/>
          <p:cNvSpPr txBox="1"/>
          <p:nvPr>
            <p:ph idx="1" type="body"/>
          </p:nvPr>
        </p:nvSpPr>
        <p:spPr>
          <a:xfrm>
            <a:off x="1720644" y="3610032"/>
            <a:ext cx="8752299" cy="594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01" name="Google Shape;101;p13"/>
          <p:cNvSpPr txBox="1"/>
          <p:nvPr>
            <p:ph idx="2" type="body"/>
          </p:nvPr>
        </p:nvSpPr>
        <p:spPr>
          <a:xfrm>
            <a:off x="913774" y="4372796"/>
            <a:ext cx="10364452" cy="14210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02" name="Google Shape;102;p13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13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3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105" name="Google Shape;105;p13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Twentieth Century"/>
              <a:buNone/>
            </a:pPr>
            <a:r>
              <a:rPr b="0" i="0" lang="en-IE" sz="8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“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Twentieth Century"/>
              <a:buNone/>
            </a:pPr>
            <a:r>
              <a:rPr b="0" i="0" lang="en-IE" sz="8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me Card">
  <p:cSld name="Name Card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108" name="Google Shape;108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4"/>
          <p:cNvSpPr txBox="1"/>
          <p:nvPr>
            <p:ph type="title"/>
          </p:nvPr>
        </p:nvSpPr>
        <p:spPr>
          <a:xfrm>
            <a:off x="913775" y="2138721"/>
            <a:ext cx="10364452" cy="25118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14"/>
          <p:cNvSpPr txBox="1"/>
          <p:nvPr>
            <p:ph idx="1" type="body"/>
          </p:nvPr>
        </p:nvSpPr>
        <p:spPr>
          <a:xfrm>
            <a:off x="913775" y="4662335"/>
            <a:ext cx="10364452" cy="11406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11" name="Google Shape;111;p14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14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14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">
  <p:cSld name="3 Column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115" name="Google Shape;115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5"/>
          <p:cNvSpPr txBox="1"/>
          <p:nvPr>
            <p:ph type="title"/>
          </p:nvPr>
        </p:nvSpPr>
        <p:spPr>
          <a:xfrm>
            <a:off x="913774" y="609600"/>
            <a:ext cx="10364452" cy="16050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15"/>
          <p:cNvSpPr txBox="1"/>
          <p:nvPr>
            <p:ph idx="1" type="body"/>
          </p:nvPr>
        </p:nvSpPr>
        <p:spPr>
          <a:xfrm>
            <a:off x="913774" y="2367093"/>
            <a:ext cx="3298976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b="0"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118" name="Google Shape;118;p15"/>
          <p:cNvSpPr txBox="1"/>
          <p:nvPr>
            <p:ph idx="2" type="body"/>
          </p:nvPr>
        </p:nvSpPr>
        <p:spPr>
          <a:xfrm>
            <a:off x="913774" y="2943355"/>
            <a:ext cx="3298976" cy="2847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19" name="Google Shape;119;p15"/>
          <p:cNvSpPr txBox="1"/>
          <p:nvPr>
            <p:ph idx="3" type="body"/>
          </p:nvPr>
        </p:nvSpPr>
        <p:spPr>
          <a:xfrm>
            <a:off x="4452389" y="2367093"/>
            <a:ext cx="3291521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b="0"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120" name="Google Shape;120;p15"/>
          <p:cNvSpPr txBox="1"/>
          <p:nvPr>
            <p:ph idx="4" type="body"/>
          </p:nvPr>
        </p:nvSpPr>
        <p:spPr>
          <a:xfrm>
            <a:off x="4441348" y="2943355"/>
            <a:ext cx="3303351" cy="2847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21" name="Google Shape;121;p15"/>
          <p:cNvSpPr txBox="1"/>
          <p:nvPr>
            <p:ph idx="5" type="body"/>
          </p:nvPr>
        </p:nvSpPr>
        <p:spPr>
          <a:xfrm>
            <a:off x="7973298" y="2367093"/>
            <a:ext cx="330492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b="0"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122" name="Google Shape;122;p15"/>
          <p:cNvSpPr txBox="1"/>
          <p:nvPr>
            <p:ph idx="6" type="body"/>
          </p:nvPr>
        </p:nvSpPr>
        <p:spPr>
          <a:xfrm>
            <a:off x="7973298" y="2943355"/>
            <a:ext cx="3304928" cy="2847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23" name="Google Shape;123;p15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15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15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Picture Column">
  <p:cSld name="3 Picture Column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127" name="Google Shape;127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6"/>
          <p:cNvSpPr txBox="1"/>
          <p:nvPr>
            <p:ph type="title"/>
          </p:nvPr>
        </p:nvSpPr>
        <p:spPr>
          <a:xfrm>
            <a:off x="913774" y="610772"/>
            <a:ext cx="10364452" cy="16039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16"/>
          <p:cNvSpPr txBox="1"/>
          <p:nvPr>
            <p:ph idx="1" type="body"/>
          </p:nvPr>
        </p:nvSpPr>
        <p:spPr>
          <a:xfrm>
            <a:off x="913774" y="4204820"/>
            <a:ext cx="3296409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b="0" sz="22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130" name="Google Shape;130;p16"/>
          <p:cNvSpPr/>
          <p:nvPr>
            <p:ph idx="2" type="pic"/>
          </p:nvPr>
        </p:nvSpPr>
        <p:spPr>
          <a:xfrm>
            <a:off x="913774" y="2367093"/>
            <a:ext cx="3296409" cy="1524000"/>
          </a:xfrm>
          <a:prstGeom prst="roundRect">
            <a:avLst>
              <a:gd fmla="val 9363" name="adj"/>
            </a:avLst>
          </a:prstGeom>
          <a:noFill/>
          <a:ln cap="sq" cmpd="sng" w="82550">
            <a:solidFill>
              <a:srgbClr val="C0D3E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131" name="Google Shape;131;p16"/>
          <p:cNvSpPr txBox="1"/>
          <p:nvPr>
            <p:ph idx="3" type="body"/>
          </p:nvPr>
        </p:nvSpPr>
        <p:spPr>
          <a:xfrm>
            <a:off x="913774" y="4781082"/>
            <a:ext cx="3296409" cy="10101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32" name="Google Shape;132;p16"/>
          <p:cNvSpPr txBox="1"/>
          <p:nvPr>
            <p:ph idx="4" type="body"/>
          </p:nvPr>
        </p:nvSpPr>
        <p:spPr>
          <a:xfrm>
            <a:off x="4442759" y="4204820"/>
            <a:ext cx="330182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b="0" sz="22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133" name="Google Shape;133;p16"/>
          <p:cNvSpPr/>
          <p:nvPr>
            <p:ph idx="5" type="pic"/>
          </p:nvPr>
        </p:nvSpPr>
        <p:spPr>
          <a:xfrm>
            <a:off x="4441348" y="2367093"/>
            <a:ext cx="3303352" cy="1524000"/>
          </a:xfrm>
          <a:prstGeom prst="roundRect">
            <a:avLst>
              <a:gd fmla="val 8841" name="adj"/>
            </a:avLst>
          </a:prstGeom>
          <a:noFill/>
          <a:ln cap="sq" cmpd="sng" w="82550">
            <a:solidFill>
              <a:srgbClr val="C0D3E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134" name="Google Shape;134;p16"/>
          <p:cNvSpPr txBox="1"/>
          <p:nvPr>
            <p:ph idx="6" type="body"/>
          </p:nvPr>
        </p:nvSpPr>
        <p:spPr>
          <a:xfrm>
            <a:off x="4441348" y="4781080"/>
            <a:ext cx="3303352" cy="10101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35" name="Google Shape;135;p16"/>
          <p:cNvSpPr txBox="1"/>
          <p:nvPr>
            <p:ph idx="7" type="body"/>
          </p:nvPr>
        </p:nvSpPr>
        <p:spPr>
          <a:xfrm>
            <a:off x="7973298" y="4204820"/>
            <a:ext cx="3300681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b="0" sz="22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136" name="Google Shape;136;p16"/>
          <p:cNvSpPr/>
          <p:nvPr>
            <p:ph idx="8" type="pic"/>
          </p:nvPr>
        </p:nvSpPr>
        <p:spPr>
          <a:xfrm>
            <a:off x="7973298" y="2367093"/>
            <a:ext cx="3304928" cy="1524000"/>
          </a:xfrm>
          <a:prstGeom prst="roundRect">
            <a:avLst>
              <a:gd fmla="val 8841" name="adj"/>
            </a:avLst>
          </a:prstGeom>
          <a:noFill/>
          <a:ln cap="sq" cmpd="sng" w="82550">
            <a:solidFill>
              <a:srgbClr val="C0D3E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137" name="Google Shape;137;p16"/>
          <p:cNvSpPr txBox="1"/>
          <p:nvPr>
            <p:ph idx="9" type="body"/>
          </p:nvPr>
        </p:nvSpPr>
        <p:spPr>
          <a:xfrm>
            <a:off x="7973173" y="4781078"/>
            <a:ext cx="3305053" cy="10101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38" name="Google Shape;138;p16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16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16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142" name="Google Shape;142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7"/>
          <p:cNvSpPr txBox="1"/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17"/>
          <p:cNvSpPr txBox="1"/>
          <p:nvPr>
            <p:ph idx="1" type="body"/>
          </p:nvPr>
        </p:nvSpPr>
        <p:spPr>
          <a:xfrm rot="5400000">
            <a:off x="4383948" y="-1103079"/>
            <a:ext cx="3424107" cy="103644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45" name="Google Shape;145;p17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17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17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149" name="Google Shape;149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8"/>
          <p:cNvSpPr txBox="1"/>
          <p:nvPr>
            <p:ph type="title"/>
          </p:nvPr>
        </p:nvSpPr>
        <p:spPr>
          <a:xfrm rot="5400000">
            <a:off x="7410763" y="1923737"/>
            <a:ext cx="5181599" cy="25533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18"/>
          <p:cNvSpPr txBox="1"/>
          <p:nvPr>
            <p:ph idx="1" type="body"/>
          </p:nvPr>
        </p:nvSpPr>
        <p:spPr>
          <a:xfrm rot="5400000">
            <a:off x="2152338" y="-628961"/>
            <a:ext cx="5181599" cy="76587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52" name="Google Shape;152;p18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18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18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24" name="Google Shape;24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3"/>
          <p:cNvSpPr txBox="1"/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" type="body"/>
          </p:nvPr>
        </p:nvSpPr>
        <p:spPr>
          <a:xfrm>
            <a:off x="913774" y="2367092"/>
            <a:ext cx="10363826" cy="342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7" name="Google Shape;27;p3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3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31" name="Google Shape;31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4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4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4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36" name="Google Shape;36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5"/>
          <p:cNvSpPr txBox="1"/>
          <p:nvPr>
            <p:ph type="title"/>
          </p:nvPr>
        </p:nvSpPr>
        <p:spPr>
          <a:xfrm>
            <a:off x="913774" y="828563"/>
            <a:ext cx="10351752" cy="273681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wentieth Century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" type="body"/>
          </p:nvPr>
        </p:nvSpPr>
        <p:spPr>
          <a:xfrm>
            <a:off x="913774" y="3657457"/>
            <a:ext cx="10351752" cy="13681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9" name="Google Shape;39;p5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5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43" name="Google Shape;43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6"/>
          <p:cNvSpPr txBox="1"/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" type="body"/>
          </p:nvPr>
        </p:nvSpPr>
        <p:spPr>
          <a:xfrm>
            <a:off x="913774" y="2367092"/>
            <a:ext cx="5106026" cy="342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6"/>
          <p:cNvSpPr txBox="1"/>
          <p:nvPr>
            <p:ph idx="2" type="body"/>
          </p:nvPr>
        </p:nvSpPr>
        <p:spPr>
          <a:xfrm>
            <a:off x="6172200" y="2367092"/>
            <a:ext cx="5105400" cy="342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6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6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51" name="Google Shape;51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7"/>
          <p:cNvSpPr txBox="1"/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1146328" y="2371018"/>
            <a:ext cx="4873474" cy="67999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  <a:defRPr b="0" sz="26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54" name="Google Shape;54;p7"/>
          <p:cNvSpPr txBox="1"/>
          <p:nvPr>
            <p:ph idx="2" type="body"/>
          </p:nvPr>
        </p:nvSpPr>
        <p:spPr>
          <a:xfrm>
            <a:off x="913774" y="3051012"/>
            <a:ext cx="5106027" cy="274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7"/>
          <p:cNvSpPr txBox="1"/>
          <p:nvPr>
            <p:ph idx="3" type="body"/>
          </p:nvPr>
        </p:nvSpPr>
        <p:spPr>
          <a:xfrm>
            <a:off x="6396423" y="2371018"/>
            <a:ext cx="4881804" cy="67999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  <a:defRPr b="0" sz="26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56" name="Google Shape;56;p7"/>
          <p:cNvSpPr txBox="1"/>
          <p:nvPr>
            <p:ph idx="4" type="body"/>
          </p:nvPr>
        </p:nvSpPr>
        <p:spPr>
          <a:xfrm>
            <a:off x="6172200" y="3051012"/>
            <a:ext cx="5105401" cy="274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7" name="Google Shape;57;p7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7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7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61" name="Google Shape;61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8"/>
          <p:cNvSpPr txBox="1"/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8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8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8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67" name="Google Shape;67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9"/>
          <p:cNvSpPr txBox="1"/>
          <p:nvPr>
            <p:ph type="title"/>
          </p:nvPr>
        </p:nvSpPr>
        <p:spPr>
          <a:xfrm>
            <a:off x="913775" y="609600"/>
            <a:ext cx="3935688" cy="20232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" type="body"/>
          </p:nvPr>
        </p:nvSpPr>
        <p:spPr>
          <a:xfrm>
            <a:off x="5078062" y="609600"/>
            <a:ext cx="6200163" cy="5181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70" name="Google Shape;70;p9"/>
          <p:cNvSpPr txBox="1"/>
          <p:nvPr>
            <p:ph idx="2" type="body"/>
          </p:nvPr>
        </p:nvSpPr>
        <p:spPr>
          <a:xfrm>
            <a:off x="913774" y="2632852"/>
            <a:ext cx="3935689" cy="31583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71" name="Google Shape;71;p9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9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9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75" name="Google Shape;75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0"/>
          <p:cNvSpPr txBox="1"/>
          <p:nvPr>
            <p:ph type="title"/>
          </p:nvPr>
        </p:nvSpPr>
        <p:spPr>
          <a:xfrm>
            <a:off x="913774" y="609600"/>
            <a:ext cx="5934969" cy="202325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0"/>
          <p:cNvSpPr/>
          <p:nvPr>
            <p:ph idx="2" type="pic"/>
          </p:nvPr>
        </p:nvSpPr>
        <p:spPr>
          <a:xfrm>
            <a:off x="7424803" y="609601"/>
            <a:ext cx="3255358" cy="5181600"/>
          </a:xfrm>
          <a:prstGeom prst="roundRect">
            <a:avLst>
              <a:gd fmla="val 4943" name="adj"/>
            </a:avLst>
          </a:prstGeom>
          <a:noFill/>
          <a:ln cap="sq" cmpd="sng" w="82550">
            <a:solidFill>
              <a:srgbClr val="C0D3E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78" name="Google Shape;78;p10"/>
          <p:cNvSpPr txBox="1"/>
          <p:nvPr>
            <p:ph idx="1" type="body"/>
          </p:nvPr>
        </p:nvSpPr>
        <p:spPr>
          <a:xfrm>
            <a:off x="913794" y="2632852"/>
            <a:ext cx="5934949" cy="31583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79" name="Google Shape;79;p10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0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0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theme" Target="../theme/theme2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CAEBF5"/>
            </a:gs>
            <a:gs pos="100000">
              <a:srgbClr val="72AADB"/>
            </a:gs>
          </a:gsLst>
          <a:lin ang="5400000" scaled="0"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\\DROBO-FS\QuickDrops\JB\PPTX NG\Droplets\LightingOverlay.png" id="10" name="Google Shape;10;p1"/>
          <p:cNvPicPr preferRelativeResize="0"/>
          <p:nvPr/>
        </p:nvPicPr>
        <p:blipFill rotWithShape="1">
          <a:blip r:embed="rId1">
            <a:alphaModFix amt="70000"/>
          </a:blip>
          <a:srcRect b="0" l="0" r="0" t="0"/>
          <a:stretch/>
        </p:blipFill>
        <p:spPr>
          <a:xfrm>
            <a:off x="0" y="0"/>
            <a:ext cx="12192003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 txBox="1"/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  <a:defRPr b="0" i="0" sz="3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" type="body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3429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-3302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-3175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-3175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-3175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-3175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-3175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-3175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15" name="Google Shape;15;p1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4.png"/><Relationship Id="rId4" Type="http://schemas.openxmlformats.org/officeDocument/2006/relationships/image" Target="../media/image2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2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Relationship Id="rId4" Type="http://schemas.openxmlformats.org/officeDocument/2006/relationships/image" Target="../media/image2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mie.learnonline.ie/mod/book/view.php?id=64131&amp;chapterid=112" TargetMode="External"/><Relationship Id="rId4" Type="http://schemas.openxmlformats.org/officeDocument/2006/relationships/hyperlink" Target="https://mie.learnonline.ie/mod/book/view.php?id=64129&amp;chapterid=102" TargetMode="External"/><Relationship Id="rId5" Type="http://schemas.openxmlformats.org/officeDocument/2006/relationships/hyperlink" Target="https://mie.learnonline.ie/mod/hvp/view.php?id=87203" TargetMode="External"/><Relationship Id="rId6" Type="http://schemas.openxmlformats.org/officeDocument/2006/relationships/image" Target="../media/image15.png"/><Relationship Id="rId7" Type="http://schemas.openxmlformats.org/officeDocument/2006/relationships/image" Target="../media/image12.png"/><Relationship Id="rId8" Type="http://schemas.openxmlformats.org/officeDocument/2006/relationships/image" Target="../media/image1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Relationship Id="rId4" Type="http://schemas.openxmlformats.org/officeDocument/2006/relationships/image" Target="../media/image2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9"/>
          <p:cNvSpPr txBox="1"/>
          <p:nvPr>
            <p:ph type="ctrTitle"/>
          </p:nvPr>
        </p:nvSpPr>
        <p:spPr>
          <a:xfrm>
            <a:off x="1751012" y="1300785"/>
            <a:ext cx="8689976" cy="25092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Twentieth Century"/>
              <a:buNone/>
            </a:pPr>
            <a:r>
              <a:rPr lang="en-IE"/>
              <a:t>THE ABCS OF H5P &amp; ME</a:t>
            </a:r>
            <a:endParaRPr/>
          </a:p>
        </p:txBody>
      </p:sp>
      <p:sp>
        <p:nvSpPr>
          <p:cNvPr id="160" name="Google Shape;160;p19"/>
          <p:cNvSpPr txBox="1"/>
          <p:nvPr>
            <p:ph idx="1" type="subTitle"/>
          </p:nvPr>
        </p:nvSpPr>
        <p:spPr>
          <a:xfrm>
            <a:off x="1751012" y="3886200"/>
            <a:ext cx="8689976" cy="1371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IE"/>
              <a:t>DR ALISON EGAN</a:t>
            </a:r>
            <a:endParaRPr/>
          </a:p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IE"/>
              <a:t>MARINO INSTITUTE OF EDUCATION</a:t>
            </a:r>
            <a:endParaRPr/>
          </a:p>
        </p:txBody>
      </p:sp>
      <p:pic>
        <p:nvPicPr>
          <p:cNvPr id="161" name="Google Shape;161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12745" y="181328"/>
            <a:ext cx="5969000" cy="146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5168900"/>
            <a:ext cx="5295900" cy="168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55081"/>
            <a:ext cx="12192000" cy="57478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92600" y="1257300"/>
            <a:ext cx="3606800" cy="434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6600" y="463550"/>
            <a:ext cx="10718800" cy="593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39950" y="2698750"/>
            <a:ext cx="7912100" cy="146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11319" y="0"/>
            <a:ext cx="536936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32"/>
          <p:cNvSpPr/>
          <p:nvPr/>
        </p:nvSpPr>
        <p:spPr>
          <a:xfrm>
            <a:off x="7157156" y="2506133"/>
            <a:ext cx="1332088" cy="722489"/>
          </a:xfrm>
          <a:prstGeom prst="rect">
            <a:avLst/>
          </a:prstGeom>
          <a:noFill/>
          <a:ln cap="flat" cmpd="sng" w="158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92353" y="0"/>
            <a:ext cx="6807294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Google Shape;252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11450" y="50800"/>
            <a:ext cx="6769100" cy="675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24450" y="2971800"/>
            <a:ext cx="19431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6"/>
          <p:cNvSpPr txBox="1"/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</a:pPr>
            <a:r>
              <a:rPr lang="en-IE"/>
              <a:t>EMBEDDED CONTENT IN VLE - BOOK</a:t>
            </a:r>
            <a:endParaRPr/>
          </a:p>
        </p:txBody>
      </p:sp>
      <p:pic>
        <p:nvPicPr>
          <p:cNvPr id="263" name="Google Shape;263;p3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2200" y="2758281"/>
            <a:ext cx="10007600" cy="264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7"/>
          <p:cNvSpPr txBox="1"/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</a:pPr>
            <a:r>
              <a:rPr lang="en-IE"/>
              <a:t>EMBEDDED CONTENT IN VLE - WEBPAGE</a:t>
            </a:r>
            <a:endParaRPr/>
          </a:p>
        </p:txBody>
      </p:sp>
      <p:pic>
        <p:nvPicPr>
          <p:cNvPr id="269" name="Google Shape;269;p3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8621" y="1673136"/>
            <a:ext cx="7088717" cy="1811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0180" y="3688106"/>
            <a:ext cx="5351639" cy="28996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0"/>
          <p:cNvSpPr txBox="1"/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</a:pPr>
            <a:br>
              <a:rPr lang="en-IE"/>
            </a:br>
            <a:r>
              <a:rPr lang="en-IE"/>
              <a:t>MOODLE MUNCH – JUNE 2020</a:t>
            </a:r>
            <a:endParaRPr/>
          </a:p>
        </p:txBody>
      </p:sp>
      <p:sp>
        <p:nvSpPr>
          <p:cNvPr id="168" name="Google Shape;168;p20"/>
          <p:cNvSpPr txBox="1"/>
          <p:nvPr>
            <p:ph idx="1" type="body"/>
          </p:nvPr>
        </p:nvSpPr>
        <p:spPr>
          <a:xfrm>
            <a:off x="913774" y="2367092"/>
            <a:ext cx="10363826" cy="342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IE"/>
              <a:t>PHD PRE-SERVICE TEACHERS EXPERIENCES WITH TECHNOLOGY – A QUANTITATIVE APPROACH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IE"/>
              <a:t>EDUCATIONAL TECHNOLOGIST SINCE 2003</a:t>
            </a:r>
            <a:endParaRPr/>
          </a:p>
          <a:p>
            <a:pPr indent="-228600" lvl="1" marL="685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IE"/>
              <a:t>FIRST PODCAST CREATED FOR LAW SOCIETY – 1 HOUR’S DURATION!!</a:t>
            </a:r>
            <a:endParaRPr/>
          </a:p>
          <a:p>
            <a:pPr indent="-228600" lvl="1" marL="685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IE"/>
              <a:t>ONLINE IRISH COURSE FOR SOLICITORS (MASTER’S THESIS)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IE"/>
              <a:t>MOVED TO MARINO INSTITUTE OF EDUCATION</a:t>
            </a:r>
            <a:endParaRPr/>
          </a:p>
          <a:p>
            <a:pPr indent="-228600" lvl="1" marL="685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IE"/>
              <a:t>11.5 YEARS AGO …… DIRECTOR OF IT &amp; ELEARNING</a:t>
            </a:r>
            <a:endParaRPr/>
          </a:p>
        </p:txBody>
      </p:sp>
      <p:pic>
        <p:nvPicPr>
          <p:cNvPr id="169" name="Google Shape;169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73899" y="0"/>
            <a:ext cx="5118101" cy="1252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200760" y="2833211"/>
            <a:ext cx="2076840" cy="28617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8"/>
          <p:cNvSpPr txBox="1"/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</a:pPr>
            <a:r>
              <a:rPr lang="en-IE"/>
              <a:t>CREATE ONE H5P INTERACTION IN YOUR MOODLE</a:t>
            </a:r>
            <a:endParaRPr/>
          </a:p>
        </p:txBody>
      </p:sp>
      <p:sp>
        <p:nvSpPr>
          <p:cNvPr id="276" name="Google Shape;276;p38"/>
          <p:cNvSpPr txBox="1"/>
          <p:nvPr>
            <p:ph idx="1" type="body"/>
          </p:nvPr>
        </p:nvSpPr>
        <p:spPr>
          <a:xfrm>
            <a:off x="913774" y="2367092"/>
            <a:ext cx="10363826" cy="342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IE"/>
              <a:t>EASY WAYS TO START OUT</a:t>
            </a:r>
            <a:endParaRPr/>
          </a:p>
          <a:p>
            <a:pPr indent="-228600" lvl="1" marL="685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IE"/>
              <a:t>MULTIPLE CHOICE</a:t>
            </a:r>
            <a:endParaRPr/>
          </a:p>
          <a:p>
            <a:pPr indent="-228600" lvl="1" marL="685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IE"/>
              <a:t>TRUE/FALSE QUESTIONS</a:t>
            </a:r>
            <a:endParaRPr/>
          </a:p>
          <a:p>
            <a:pPr indent="-228600" lvl="1" marL="685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IE"/>
              <a:t>DIALOG CARDS</a:t>
            </a:r>
            <a:endParaRPr/>
          </a:p>
          <a:p>
            <a:pPr indent="-228600" lvl="1" marL="685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IE"/>
              <a:t>GUESS THE ANSWER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IE"/>
              <a:t>SEE HOW EASY IT IS…..</a:t>
            </a:r>
            <a:endParaRPr/>
          </a:p>
          <a:p>
            <a:pPr indent="0" lvl="1" marL="457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9"/>
          <p:cNvSpPr txBox="1"/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</a:pPr>
            <a:r>
              <a:rPr lang="en-IE"/>
              <a:t>FINAL THOUGHTS…..</a:t>
            </a:r>
            <a:endParaRPr/>
          </a:p>
        </p:txBody>
      </p:sp>
      <p:sp>
        <p:nvSpPr>
          <p:cNvPr id="282" name="Google Shape;282;p39"/>
          <p:cNvSpPr txBox="1"/>
          <p:nvPr>
            <p:ph idx="1" type="body"/>
          </p:nvPr>
        </p:nvSpPr>
        <p:spPr>
          <a:xfrm>
            <a:off x="913774" y="2367092"/>
            <a:ext cx="10363826" cy="342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en-IE" sz="3600"/>
              <a:t>STUDENTS &amp; STAFF LOVE IT 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</a:pPr>
            <a:r>
              <a:rPr lang="en-IE" sz="3600"/>
              <a:t>IDEAL FOR SELF-ASSESSMENT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</a:pPr>
            <a:r>
              <a:rPr lang="en-IE" sz="3600" u="sng"/>
              <a:t>IT’S FREE!!!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</a:pPr>
            <a:r>
              <a:rPr b="1" lang="en-IE" sz="3600"/>
              <a:t>TRY ONE 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40"/>
          <p:cNvSpPr txBox="1"/>
          <p:nvPr>
            <p:ph type="ctrTitle"/>
          </p:nvPr>
        </p:nvSpPr>
        <p:spPr>
          <a:xfrm>
            <a:off x="1751012" y="1300785"/>
            <a:ext cx="8689976" cy="25092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Twentieth Century"/>
              <a:buNone/>
            </a:pPr>
            <a:r>
              <a:rPr lang="en-IE"/>
              <a:t>THE ABCS OF H5P &amp; ME – QUESTIONS?</a:t>
            </a:r>
            <a:endParaRPr/>
          </a:p>
        </p:txBody>
      </p:sp>
      <p:sp>
        <p:nvSpPr>
          <p:cNvPr id="288" name="Google Shape;288;p40"/>
          <p:cNvSpPr txBox="1"/>
          <p:nvPr>
            <p:ph idx="1" type="subTitle"/>
          </p:nvPr>
        </p:nvSpPr>
        <p:spPr>
          <a:xfrm>
            <a:off x="1751012" y="3886200"/>
            <a:ext cx="8689976" cy="1371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IE"/>
              <a:t>DR. ALISON EGAN</a:t>
            </a:r>
            <a:endParaRPr/>
          </a:p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-IE"/>
              <a:t>MARINO INSTITUTE OF EDUCATION</a:t>
            </a:r>
            <a:endParaRPr/>
          </a:p>
        </p:txBody>
      </p:sp>
      <p:pic>
        <p:nvPicPr>
          <p:cNvPr id="289" name="Google Shape;289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12745" y="181328"/>
            <a:ext cx="5969000" cy="146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5168900"/>
            <a:ext cx="5295900" cy="168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4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282377" y="3181349"/>
            <a:ext cx="1589853" cy="16051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1"/>
          <p:cNvSpPr txBox="1"/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</a:pPr>
            <a:br>
              <a:rPr lang="en-IE"/>
            </a:br>
            <a:r>
              <a:rPr lang="en-IE"/>
              <a:t>PLAN OF ACTION</a:t>
            </a:r>
            <a:endParaRPr/>
          </a:p>
        </p:txBody>
      </p:sp>
      <p:sp>
        <p:nvSpPr>
          <p:cNvPr id="176" name="Google Shape;176;p21"/>
          <p:cNvSpPr txBox="1"/>
          <p:nvPr>
            <p:ph idx="1" type="body"/>
          </p:nvPr>
        </p:nvSpPr>
        <p:spPr>
          <a:xfrm>
            <a:off x="913774" y="2367092"/>
            <a:ext cx="10363826" cy="342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IE"/>
              <a:t>WHAT IS H5P AND WHY WOULD YOU USE IT?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IE"/>
              <a:t>SIGN UP FOR AN ACCOUNT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IE"/>
              <a:t>INTEGRATION INTO VLE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IE"/>
              <a:t>TRY IT OUT</a:t>
            </a:r>
            <a:endParaRPr/>
          </a:p>
        </p:txBody>
      </p:sp>
      <p:pic>
        <p:nvPicPr>
          <p:cNvPr id="177" name="Google Shape;177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73899" y="0"/>
            <a:ext cx="5118101" cy="1252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2"/>
          <p:cNvSpPr/>
          <p:nvPr/>
        </p:nvSpPr>
        <p:spPr>
          <a:xfrm>
            <a:off x="7653866" y="1185334"/>
            <a:ext cx="387209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IE" sz="4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https://h5p.org/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3" name="Google Shape;183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79707" y="283633"/>
            <a:ext cx="2908300" cy="134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7180" y="1893221"/>
            <a:ext cx="6107156" cy="3243224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2"/>
          <p:cNvSpPr txBox="1"/>
          <p:nvPr/>
        </p:nvSpPr>
        <p:spPr>
          <a:xfrm>
            <a:off x="7134578" y="2144889"/>
            <a:ext cx="4086578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IE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H5P is described by Hart (2017) as a content development tool and an instructional tool as it can be used to create both interactive content and instructional content such as quizzes.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IE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H5P stands for </a:t>
            </a:r>
            <a:r>
              <a:rPr b="1" i="0" lang="en-IE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HTML 5 Package</a:t>
            </a:r>
            <a:r>
              <a:rPr b="0" i="0" lang="en-IE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 and as the name suggests is HTML5-based.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771893"/>
            <a:ext cx="12192000" cy="33142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4"/>
          <p:cNvSpPr txBox="1"/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</a:pPr>
            <a:r>
              <a:rPr lang="en-IE"/>
              <a:t>HOW I’VE USED IT</a:t>
            </a:r>
            <a:endParaRPr/>
          </a:p>
        </p:txBody>
      </p:sp>
      <p:sp>
        <p:nvSpPr>
          <p:cNvPr id="196" name="Google Shape;196;p24"/>
          <p:cNvSpPr txBox="1"/>
          <p:nvPr>
            <p:ph idx="1" type="body"/>
          </p:nvPr>
        </p:nvSpPr>
        <p:spPr>
          <a:xfrm>
            <a:off x="913774" y="2367092"/>
            <a:ext cx="10363826" cy="342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IE"/>
              <a:t>INSTANT FEEDBACK FOR STUDENTS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IE"/>
              <a:t>SELF-PACED LEARNING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IE"/>
              <a:t>SELF-ASSESSMENT METHOD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IE"/>
              <a:t>MY EXAMPLES</a:t>
            </a:r>
            <a:endParaRPr/>
          </a:p>
          <a:p>
            <a:pPr indent="-228600" lvl="1" marL="685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IE" u="sng">
                <a:solidFill>
                  <a:schemeClr val="hlink"/>
                </a:solidFill>
                <a:hlinkClick r:id="rId3"/>
              </a:rPr>
              <a:t>DRAG/DROP</a:t>
            </a:r>
            <a:endParaRPr/>
          </a:p>
          <a:p>
            <a:pPr indent="-228600" lvl="1" marL="685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IE" u="sng">
                <a:solidFill>
                  <a:schemeClr val="hlink"/>
                </a:solidFill>
                <a:hlinkClick r:id="rId4"/>
              </a:rPr>
              <a:t>FLIP CARDS</a:t>
            </a:r>
            <a:endParaRPr/>
          </a:p>
          <a:p>
            <a:pPr indent="-228600" lvl="1" marL="685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IE" u="sng">
                <a:solidFill>
                  <a:schemeClr val="hlink"/>
                </a:solidFill>
                <a:hlinkClick r:id="rId5"/>
              </a:rPr>
              <a:t>MULTIPLE CHOICE</a:t>
            </a:r>
            <a:endParaRPr/>
          </a:p>
        </p:txBody>
      </p:sp>
      <p:pic>
        <p:nvPicPr>
          <p:cNvPr id="197" name="Google Shape;197;p2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229599" y="1813983"/>
            <a:ext cx="3786011" cy="2146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65113" y="2940293"/>
            <a:ext cx="2940309" cy="2277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472050" y="4079145"/>
            <a:ext cx="3076418" cy="26472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5"/>
          <p:cNvSpPr/>
          <p:nvPr/>
        </p:nvSpPr>
        <p:spPr>
          <a:xfrm>
            <a:off x="7653866" y="1185334"/>
            <a:ext cx="387209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IE" sz="4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https://h5p.org/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5" name="Google Shape;205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79707" y="283633"/>
            <a:ext cx="2908300" cy="134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7180" y="1893220"/>
            <a:ext cx="8832908" cy="46907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453795"/>
            <a:ext cx="12192000" cy="39504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33600" y="2127250"/>
            <a:ext cx="7924800" cy="260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roplet">
  <a:themeElements>
    <a:clrScheme name="Droplet">
      <a:dk1>
        <a:srgbClr val="000000"/>
      </a:dk1>
      <a:lt1>
        <a:srgbClr val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