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  <p:sldMasterId id="2147483660" r:id="rId6"/>
    <p:sldMasterId id="2147483661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27BF68B-44A9-4DC0-9C41-C8420608D8CA}">
  <a:tblStyle styleId="{827BF68B-44A9-4DC0-9C41-C8420608D8C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25" Type="http://schemas.openxmlformats.org/officeDocument/2006/relationships/slide" Target="slides/slide17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" name="Google Shape;6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" name="Google Shape;142;p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" name="Google Shape;152;p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6954843cb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g76954843cb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Focus on increased diversity of student voices: mature, connected, SU, cross-campus</a:t>
            </a:r>
            <a:endParaRPr/>
          </a:p>
        </p:txBody>
      </p:sp>
      <p:sp>
        <p:nvSpPr>
          <p:cNvPr id="162" name="Google Shape;162;g76954843cb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6954843cb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76954843cb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" name="Google Shape;172;g76954843cb_0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df00a1cb5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g6df00a1cb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" name="Google Shape;182;g6df00a1cb5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2" name="Google Shape;192;p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6954843c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76954843c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g76954843cb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1" name="Google Shape;211;p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" name="Google Shape;75;p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" name="Google Shape;82;p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" name="Google Shape;101;p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" name="Google Shape;108;p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" name="Google Shape;12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" name="Google Shape;13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ctrTitle"/>
          </p:nvPr>
        </p:nvSpPr>
        <p:spPr>
          <a:xfrm>
            <a:off x="1441038" y="478472"/>
            <a:ext cx="9144000" cy="95433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441038" y="1524879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1441038" y="6594231"/>
            <a:ext cx="4114800" cy="237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type="title"/>
          </p:nvPr>
        </p:nvSpPr>
        <p:spPr>
          <a:xfrm>
            <a:off x="2466159" y="365125"/>
            <a:ext cx="90288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8" name="Google Shape;58;p13"/>
          <p:cNvSpPr txBox="1"/>
          <p:nvPr>
            <p:ph idx="1" type="body"/>
          </p:nvPr>
        </p:nvSpPr>
        <p:spPr>
          <a:xfrm>
            <a:off x="2466159" y="1833059"/>
            <a:ext cx="4324818" cy="36685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3"/>
          <p:cNvSpPr txBox="1"/>
          <p:nvPr>
            <p:ph idx="2" type="body"/>
          </p:nvPr>
        </p:nvSpPr>
        <p:spPr>
          <a:xfrm>
            <a:off x="7246138" y="1833059"/>
            <a:ext cx="4248910" cy="36685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13"/>
          <p:cNvSpPr txBox="1"/>
          <p:nvPr>
            <p:ph idx="11" type="ftr"/>
          </p:nvPr>
        </p:nvSpPr>
        <p:spPr>
          <a:xfrm>
            <a:off x="2466159" y="6585440"/>
            <a:ext cx="4114800" cy="237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ctrTitle"/>
          </p:nvPr>
        </p:nvSpPr>
        <p:spPr>
          <a:xfrm>
            <a:off x="2370306" y="1772014"/>
            <a:ext cx="9144000" cy="95433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3" name="Google Shape;63;p14"/>
          <p:cNvSpPr txBox="1"/>
          <p:nvPr>
            <p:ph idx="1" type="subTitle"/>
          </p:nvPr>
        </p:nvSpPr>
        <p:spPr>
          <a:xfrm>
            <a:off x="2370306" y="281842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idx="11" type="ftr"/>
          </p:nvPr>
        </p:nvSpPr>
        <p:spPr>
          <a:xfrm>
            <a:off x="2466159" y="6585440"/>
            <a:ext cx="4114800" cy="237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1440247" y="201574"/>
            <a:ext cx="90288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" name="Google Shape;18;p3"/>
          <p:cNvSpPr txBox="1"/>
          <p:nvPr>
            <p:ph idx="1" type="body"/>
          </p:nvPr>
        </p:nvSpPr>
        <p:spPr>
          <a:xfrm>
            <a:off x="1440247" y="1662075"/>
            <a:ext cx="9028888" cy="37467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1441038" y="6594231"/>
            <a:ext cx="4114800" cy="237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1440247" y="201574"/>
            <a:ext cx="90288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1440247" y="1699245"/>
            <a:ext cx="4324818" cy="36685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4"/>
          <p:cNvSpPr txBox="1"/>
          <p:nvPr>
            <p:ph idx="2" type="body"/>
          </p:nvPr>
        </p:nvSpPr>
        <p:spPr>
          <a:xfrm>
            <a:off x="6220226" y="1699245"/>
            <a:ext cx="4248910" cy="36685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1" type="ftr"/>
          </p:nvPr>
        </p:nvSpPr>
        <p:spPr>
          <a:xfrm>
            <a:off x="1441038" y="6594231"/>
            <a:ext cx="4114800" cy="237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2466159" y="365125"/>
            <a:ext cx="90288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" name="Google Shape;31;p6"/>
          <p:cNvSpPr txBox="1"/>
          <p:nvPr>
            <p:ph idx="1" type="body"/>
          </p:nvPr>
        </p:nvSpPr>
        <p:spPr>
          <a:xfrm>
            <a:off x="2466159" y="1825626"/>
            <a:ext cx="9028888" cy="37467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6"/>
          <p:cNvSpPr txBox="1"/>
          <p:nvPr>
            <p:ph idx="11" type="ftr"/>
          </p:nvPr>
        </p:nvSpPr>
        <p:spPr>
          <a:xfrm>
            <a:off x="2466159" y="6585440"/>
            <a:ext cx="4114800" cy="237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2466159" y="365125"/>
            <a:ext cx="90288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" name="Google Shape;35;p7"/>
          <p:cNvSpPr txBox="1"/>
          <p:nvPr>
            <p:ph idx="11" type="ftr"/>
          </p:nvPr>
        </p:nvSpPr>
        <p:spPr>
          <a:xfrm>
            <a:off x="2466159" y="6585440"/>
            <a:ext cx="4114800" cy="237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2466159" y="365125"/>
            <a:ext cx="90288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Google Shape;38;p8"/>
          <p:cNvSpPr txBox="1"/>
          <p:nvPr>
            <p:ph idx="1" type="body"/>
          </p:nvPr>
        </p:nvSpPr>
        <p:spPr>
          <a:xfrm>
            <a:off x="2466159" y="1833059"/>
            <a:ext cx="4324818" cy="36685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8"/>
          <p:cNvSpPr txBox="1"/>
          <p:nvPr>
            <p:ph idx="2" type="body"/>
          </p:nvPr>
        </p:nvSpPr>
        <p:spPr>
          <a:xfrm>
            <a:off x="7246138" y="1833059"/>
            <a:ext cx="4248910" cy="36685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11" type="ftr"/>
          </p:nvPr>
        </p:nvSpPr>
        <p:spPr>
          <a:xfrm>
            <a:off x="2466159" y="6585440"/>
            <a:ext cx="4114800" cy="237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/>
          <p:nvPr>
            <p:ph type="ctrTitle"/>
          </p:nvPr>
        </p:nvSpPr>
        <p:spPr>
          <a:xfrm>
            <a:off x="2370306" y="1772014"/>
            <a:ext cx="9144000" cy="95433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370306" y="281842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1" type="ftr"/>
          </p:nvPr>
        </p:nvSpPr>
        <p:spPr>
          <a:xfrm>
            <a:off x="2466159" y="6585440"/>
            <a:ext cx="4114800" cy="237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type="title"/>
          </p:nvPr>
        </p:nvSpPr>
        <p:spPr>
          <a:xfrm>
            <a:off x="2466159" y="365125"/>
            <a:ext cx="90288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2466159" y="1825626"/>
            <a:ext cx="9028888" cy="37467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1"/>
          <p:cNvSpPr txBox="1"/>
          <p:nvPr>
            <p:ph idx="11" type="ftr"/>
          </p:nvPr>
        </p:nvSpPr>
        <p:spPr>
          <a:xfrm>
            <a:off x="2466159" y="6585440"/>
            <a:ext cx="4114800" cy="237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type="title"/>
          </p:nvPr>
        </p:nvSpPr>
        <p:spPr>
          <a:xfrm>
            <a:off x="2466159" y="365125"/>
            <a:ext cx="90288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5" name="Google Shape;55;p12"/>
          <p:cNvSpPr txBox="1"/>
          <p:nvPr>
            <p:ph idx="11" type="ftr"/>
          </p:nvPr>
        </p:nvSpPr>
        <p:spPr>
          <a:xfrm>
            <a:off x="2466159" y="6585440"/>
            <a:ext cx="4114800" cy="237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theme" Target="../theme/theme4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440247" y="201574"/>
            <a:ext cx="90288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440247" y="1662075"/>
            <a:ext cx="9028888" cy="37467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2466159" y="365125"/>
            <a:ext cx="90288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2466159" y="1825626"/>
            <a:ext cx="9028888" cy="37467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5"/>
          <p:cNvSpPr txBox="1"/>
          <p:nvPr>
            <p:ph idx="11" type="ftr"/>
          </p:nvPr>
        </p:nvSpPr>
        <p:spPr>
          <a:xfrm>
            <a:off x="2466159" y="6603024"/>
            <a:ext cx="4114800" cy="237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2466159" y="365125"/>
            <a:ext cx="90288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2466159" y="1825626"/>
            <a:ext cx="9028888" cy="37467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10"/>
          <p:cNvSpPr txBox="1"/>
          <p:nvPr>
            <p:ph idx="11" type="ftr"/>
          </p:nvPr>
        </p:nvSpPr>
        <p:spPr>
          <a:xfrm>
            <a:off x="2466159" y="6603024"/>
            <a:ext cx="4114800" cy="237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2"/>
    <p:sldLayoutId id="2147483656" r:id="rId3"/>
    <p:sldLayoutId id="2147483657" r:id="rId4"/>
    <p:sldLayoutId id="2147483658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8.jpg"/><Relationship Id="rId6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28.png"/><Relationship Id="rId5" Type="http://schemas.openxmlformats.org/officeDocument/2006/relationships/image" Target="../media/image23.png"/><Relationship Id="rId6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jpg"/><Relationship Id="rId4" Type="http://schemas.openxmlformats.org/officeDocument/2006/relationships/image" Target="../media/image24.jpg"/><Relationship Id="rId5" Type="http://schemas.openxmlformats.org/officeDocument/2006/relationships/image" Target="../media/image6.png"/><Relationship Id="rId6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h5p.org/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/>
          <p:nvPr/>
        </p:nvSpPr>
        <p:spPr>
          <a:xfrm>
            <a:off x="1020782" y="0"/>
            <a:ext cx="9776171" cy="3385037"/>
          </a:xfrm>
          <a:prstGeom prst="rect">
            <a:avLst/>
          </a:prstGeom>
          <a:solidFill>
            <a:srgbClr val="58C7DD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5"/>
          <p:cNvSpPr txBox="1"/>
          <p:nvPr>
            <p:ph type="ctrTitle"/>
          </p:nvPr>
        </p:nvSpPr>
        <p:spPr>
          <a:xfrm>
            <a:off x="1441038" y="707072"/>
            <a:ext cx="9144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Discover DCU </a:t>
            </a:r>
            <a:endParaRPr b="0" i="0" sz="4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5"/>
          <p:cNvSpPr txBox="1"/>
          <p:nvPr>
            <p:ph idx="1" type="subTitle"/>
          </p:nvPr>
        </p:nvSpPr>
        <p:spPr>
          <a:xfrm>
            <a:off x="1441050" y="1753475"/>
            <a:ext cx="9144000" cy="16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Innovative Student Orientations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June 2020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DCU Engagement Award</a:t>
            </a:r>
            <a:endParaRPr/>
          </a:p>
        </p:txBody>
      </p:sp>
      <p:sp>
        <p:nvSpPr>
          <p:cNvPr id="145" name="Google Shape;145;p24"/>
          <p:cNvSpPr txBox="1"/>
          <p:nvPr/>
        </p:nvSpPr>
        <p:spPr>
          <a:xfrm>
            <a:off x="10604700" y="2036100"/>
            <a:ext cx="1053900" cy="13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4"/>
          <p:cNvSpPr txBox="1"/>
          <p:nvPr/>
        </p:nvSpPr>
        <p:spPr>
          <a:xfrm>
            <a:off x="9687875" y="2112425"/>
            <a:ext cx="2070300" cy="25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Certs can be downloaded and added to Loop Reflect (E-portfolio)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7" name="Google Shape;147;p24"/>
          <p:cNvCxnSpPr/>
          <p:nvPr/>
        </p:nvCxnSpPr>
        <p:spPr>
          <a:xfrm flipH="1">
            <a:off x="9052675" y="2447575"/>
            <a:ext cx="490800" cy="26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48" name="Google Shape;14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12500" y="2036100"/>
            <a:ext cx="5573024" cy="39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type="title"/>
          </p:nvPr>
        </p:nvSpPr>
        <p:spPr>
          <a:xfrm>
            <a:off x="2267550" y="310933"/>
            <a:ext cx="7650173" cy="1095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H5P design</a:t>
            </a:r>
            <a:endParaRPr/>
          </a:p>
        </p:txBody>
      </p:sp>
      <p:pic>
        <p:nvPicPr>
          <p:cNvPr id="155" name="Google Shape;15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7550" y="1650350"/>
            <a:ext cx="4345052" cy="230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65925" y="1650350"/>
            <a:ext cx="4362125" cy="230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67550" y="4176200"/>
            <a:ext cx="4345050" cy="221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 rotWithShape="1">
          <a:blip r:embed="rId6">
            <a:alphaModFix/>
          </a:blip>
          <a:srcRect b="6463" l="0" r="0" t="0"/>
          <a:stretch/>
        </p:blipFill>
        <p:spPr>
          <a:xfrm>
            <a:off x="7265925" y="4193650"/>
            <a:ext cx="4345051" cy="2168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Student voice</a:t>
            </a:r>
            <a:endParaRPr/>
          </a:p>
        </p:txBody>
      </p:sp>
      <p:pic>
        <p:nvPicPr>
          <p:cNvPr id="165" name="Google Shape;16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9350" y="1588525"/>
            <a:ext cx="3884074" cy="218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7475" y="4001200"/>
            <a:ext cx="3971904" cy="223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11650" y="4001200"/>
            <a:ext cx="3884074" cy="218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31363" y="1588513"/>
            <a:ext cx="3884122" cy="218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Staff voice</a:t>
            </a:r>
            <a:endParaRPr/>
          </a:p>
        </p:txBody>
      </p:sp>
      <p:pic>
        <p:nvPicPr>
          <p:cNvPr id="175" name="Google Shape;17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7325" y="1607375"/>
            <a:ext cx="3984701" cy="22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67325" y="4126950"/>
            <a:ext cx="3984701" cy="2241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11950" y="4126950"/>
            <a:ext cx="3984739" cy="224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67450" y="1607375"/>
            <a:ext cx="3984744" cy="224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>
            <p:ph type="title"/>
          </p:nvPr>
        </p:nvSpPr>
        <p:spPr>
          <a:xfrm>
            <a:off x="2283304" y="493800"/>
            <a:ext cx="8717100" cy="9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4. Usage and feedback</a:t>
            </a:r>
            <a:endParaRPr/>
          </a:p>
        </p:txBody>
      </p:sp>
      <p:grpSp>
        <p:nvGrpSpPr>
          <p:cNvPr id="185" name="Google Shape;185;p28"/>
          <p:cNvGrpSpPr/>
          <p:nvPr/>
        </p:nvGrpSpPr>
        <p:grpSpPr>
          <a:xfrm>
            <a:off x="3136278" y="2409536"/>
            <a:ext cx="2725616" cy="2523392"/>
            <a:chOff x="127283" y="0"/>
            <a:chExt cx="2036515" cy="1803548"/>
          </a:xfrm>
        </p:grpSpPr>
        <p:sp>
          <p:nvSpPr>
            <p:cNvPr id="186" name="Google Shape;186;p28"/>
            <p:cNvSpPr/>
            <p:nvPr/>
          </p:nvSpPr>
          <p:spPr>
            <a:xfrm>
              <a:off x="266412" y="0"/>
              <a:ext cx="1762125" cy="16859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b="0" i="0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7" name="Google Shape;187;p28"/>
            <p:cNvSpPr txBox="1"/>
            <p:nvPr/>
          </p:nvSpPr>
          <p:spPr>
            <a:xfrm>
              <a:off x="127283" y="215641"/>
              <a:ext cx="2036515" cy="15879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1537</a:t>
              </a:r>
              <a:endPara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students have engaged </a:t>
              </a:r>
              <a:endPara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with the courses</a:t>
              </a:r>
              <a:endPara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 2019-20*</a:t>
              </a:r>
              <a:endPara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88" name="Google Shape;18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4910" y="1637567"/>
            <a:ext cx="2963030" cy="3913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/>
          <p:nvPr>
            <p:ph type="title"/>
          </p:nvPr>
        </p:nvSpPr>
        <p:spPr>
          <a:xfrm>
            <a:off x="2512035" y="463871"/>
            <a:ext cx="90288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Faculty representation</a:t>
            </a:r>
            <a:endParaRPr/>
          </a:p>
        </p:txBody>
      </p:sp>
      <p:pic>
        <p:nvPicPr>
          <p:cNvPr id="195" name="Google Shape;19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2035" y="2008625"/>
            <a:ext cx="3701196" cy="333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27632" y="1620152"/>
            <a:ext cx="3926523" cy="3725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Feedback</a:t>
            </a:r>
            <a:endParaRPr/>
          </a:p>
        </p:txBody>
      </p:sp>
      <p:pic>
        <p:nvPicPr>
          <p:cNvPr id="203" name="Google Shape;20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2701" y="1690824"/>
            <a:ext cx="3858130" cy="351422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0"/>
          <p:cNvSpPr/>
          <p:nvPr/>
        </p:nvSpPr>
        <p:spPr>
          <a:xfrm>
            <a:off x="6119446" y="1731970"/>
            <a:ext cx="2180492" cy="1201500"/>
          </a:xfrm>
          <a:prstGeom prst="wedgeRoundRectCallout">
            <a:avLst>
              <a:gd fmla="val 8877" name="adj1"/>
              <a:gd fmla="val 109042" name="adj2"/>
              <a:gd fmla="val 0" name="adj3"/>
            </a:avLst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Very helpful loved the videos and interviews with students.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0"/>
          <p:cNvSpPr/>
          <p:nvPr/>
        </p:nvSpPr>
        <p:spPr>
          <a:xfrm>
            <a:off x="8768862" y="1778920"/>
            <a:ext cx="2980500" cy="1107600"/>
          </a:xfrm>
          <a:prstGeom prst="wedgeRoundRectCallout">
            <a:avLst>
              <a:gd fmla="val -4889" name="adj1"/>
              <a:gd fmla="val 93165" name="adj2"/>
              <a:gd fmla="val 0" name="adj3"/>
            </a:avLst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Although I will be starting my studies online, I now feel part of a community.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0"/>
          <p:cNvSpPr/>
          <p:nvPr/>
        </p:nvSpPr>
        <p:spPr>
          <a:xfrm>
            <a:off x="5638801" y="3956813"/>
            <a:ext cx="3130062" cy="1904725"/>
          </a:xfrm>
          <a:prstGeom prst="wedgeRoundRectCallout">
            <a:avLst>
              <a:gd fmla="val -12277" name="adj1"/>
              <a:gd fmla="val 79096" name="adj2"/>
              <a:gd fmla="val 0" name="adj3"/>
            </a:avLst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found this course really easy to understand and it made me feel at ease... I would highly recommend everyone to do this as I'm sure it would make the transition from Secondary School to DCU that little more easy.</a:t>
            </a:r>
            <a:endParaRPr/>
          </a:p>
        </p:txBody>
      </p:sp>
      <p:sp>
        <p:nvSpPr>
          <p:cNvPr id="207" name="Google Shape;207;p30"/>
          <p:cNvSpPr/>
          <p:nvPr/>
        </p:nvSpPr>
        <p:spPr>
          <a:xfrm>
            <a:off x="9070824" y="3930802"/>
            <a:ext cx="2828100" cy="1473535"/>
          </a:xfrm>
          <a:prstGeom prst="wedgeRoundRectCallout">
            <a:avLst>
              <a:gd fmla="val 28687" name="adj1"/>
              <a:gd fmla="val 93165" name="adj2"/>
              <a:gd fmla="val 0" name="adj3"/>
            </a:avLst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 a mature student and single father to an 8-year-old, using my time efficiently will be critical and this whole course has been of great help.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Questions</a:t>
            </a:r>
            <a:endParaRPr/>
          </a:p>
        </p:txBody>
      </p:sp>
      <p:pic>
        <p:nvPicPr>
          <p:cNvPr id="214" name="Google Shape;21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2775" y="2046500"/>
            <a:ext cx="2161359" cy="352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Today</a:t>
            </a:r>
            <a:endParaRPr/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2561409" y="1555651"/>
            <a:ext cx="9028800" cy="37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en-US"/>
              <a:t>The background to the Discover project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en-US"/>
              <a:t>Project timeline 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en-US"/>
              <a:t>Why H5P and moodle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en-US"/>
              <a:t>Usage and feedback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1. Background</a:t>
            </a:r>
            <a:endParaRPr/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2466150" y="1690825"/>
            <a:ext cx="8630400" cy="4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Discover DCU is a series of 8 short interactive courses designed to help students settle in and introduce them to the tools and skills needed to succeed at university.</a:t>
            </a:r>
            <a:endParaRPr/>
          </a:p>
          <a:p>
            <a:pPr indent="-406400" lvl="0" marL="457200" rtl="0" algn="l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Cross-university collaboration; Student Support, Teaching Enhancement Unit, Open Education, Library, ISS, Registry, DCU Healthy.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2466159" y="365125"/>
            <a:ext cx="90288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Why Discover DCU?</a:t>
            </a:r>
            <a:endParaRPr/>
          </a:p>
        </p:txBody>
      </p:sp>
      <p:sp>
        <p:nvSpPr>
          <p:cNvPr id="91" name="Google Shape;91;p18"/>
          <p:cNvSpPr txBox="1"/>
          <p:nvPr/>
        </p:nvSpPr>
        <p:spPr>
          <a:xfrm>
            <a:off x="2466159" y="1887415"/>
            <a:ext cx="234030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Incorporation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9237782" y="1887413"/>
            <a:ext cx="227427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Buy it or build it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5533291" y="1887413"/>
            <a:ext cx="286043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Move towards online learning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6314" y="2508738"/>
            <a:ext cx="2360148" cy="353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8518" y="2508738"/>
            <a:ext cx="2356865" cy="353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11630" y="2690650"/>
            <a:ext cx="1577184" cy="2000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32267" y="3186800"/>
            <a:ext cx="1059593" cy="11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title"/>
          </p:nvPr>
        </p:nvSpPr>
        <p:spPr>
          <a:xfrm>
            <a:off x="2495034" y="4413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Unique benefits</a:t>
            </a:r>
            <a:endParaRPr/>
          </a:p>
        </p:txBody>
      </p:sp>
      <p:sp>
        <p:nvSpPr>
          <p:cNvPr id="104" name="Google Shape;104;p19"/>
          <p:cNvSpPr txBox="1"/>
          <p:nvPr>
            <p:ph idx="1" type="body"/>
          </p:nvPr>
        </p:nvSpPr>
        <p:spPr>
          <a:xfrm>
            <a:off x="2411175" y="1617374"/>
            <a:ext cx="9112500" cy="47639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SzPts val="2800"/>
              <a:buFont typeface="Arial"/>
              <a:buChar char="●"/>
            </a:pPr>
            <a:r>
              <a:rPr lang="en-US"/>
              <a:t>Students have access at offer stage</a:t>
            </a:r>
            <a:endParaRPr/>
          </a:p>
          <a:p>
            <a:pPr indent="-406400" lvl="0" marL="457200" rtl="0" algn="l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SzPts val="2800"/>
              <a:buFont typeface="Arial"/>
              <a:buChar char="●"/>
            </a:pPr>
            <a:r>
              <a:rPr lang="en-US"/>
              <a:t>Material is online 24/7, interactive and accessible</a:t>
            </a:r>
            <a:endParaRPr/>
          </a:p>
          <a:p>
            <a:pPr indent="-406400" lvl="0" marL="457200" rtl="0" algn="l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Information is tailored to DCU students</a:t>
            </a:r>
            <a:endParaRPr/>
          </a:p>
          <a:p>
            <a:pPr indent="-406400" lvl="0" marL="457200" rtl="0" algn="l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Use of technology early</a:t>
            </a:r>
            <a:endParaRPr/>
          </a:p>
          <a:p>
            <a:pPr indent="-406400" lvl="0" marL="457200" rtl="0" algn="l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Usage can be monitored, recorded and reviewed</a:t>
            </a:r>
            <a:endParaRPr/>
          </a:p>
          <a:p>
            <a:pPr indent="-406400" lvl="0" marL="457200" rtl="0" algn="l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Feeds into the new DCU Engagement award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2373240" y="399167"/>
            <a:ext cx="7685160" cy="8434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2. Timeline</a:t>
            </a:r>
            <a:endParaRPr/>
          </a:p>
        </p:txBody>
      </p:sp>
      <p:graphicFrame>
        <p:nvGraphicFramePr>
          <p:cNvPr id="111" name="Google Shape;111;p20"/>
          <p:cNvGraphicFramePr/>
          <p:nvPr/>
        </p:nvGraphicFramePr>
        <p:xfrm>
          <a:off x="2462841" y="164830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{827BF68B-44A9-4DC0-9C41-C8420608D8CA}</a:tableStyleId>
              </a:tblPr>
              <a:tblGrid>
                <a:gridCol w="1523000"/>
                <a:gridCol w="1892675"/>
                <a:gridCol w="1841725"/>
                <a:gridCol w="1653325"/>
                <a:gridCol w="1868850"/>
              </a:tblGrid>
              <a:tr h="7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March to August 2017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Academic year 2017/18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Academic year 2018/19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Academic year 2019/20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Academic year 2020/21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</a:tr>
              <a:tr h="2457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Discover DCU series is drafted. Storyboard designed for each course and transferred to H5P.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First Discover DCU series of 8 courses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piloted to whole student body.</a:t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Promote pre-orientation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courses to students who receive first round offers.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Integrate Discover DCU to DCU Student Engagement Award.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Winner of DCU President’s Award for Innovation.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Enhanced content to move orientation online during ongoing Covid-19 situation.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New courses added.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1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Revise all courses based on student feedback.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4000" u="none" cap="none" strike="noStrike"/>
                        <a:t>→</a:t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Revise all courses based on student feedback.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sz="4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→</a:t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Revise all courses based on student feedback.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sz="4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→</a:t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Revise all courses based on student feedback.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sz="4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→</a:t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>
            <p:ph type="title"/>
          </p:nvPr>
        </p:nvSpPr>
        <p:spPr>
          <a:xfrm>
            <a:off x="2129494" y="402849"/>
            <a:ext cx="8131503" cy="10387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3. Why H5P and moodle</a:t>
            </a:r>
            <a:endParaRPr/>
          </a:p>
        </p:txBody>
      </p:sp>
      <p:sp>
        <p:nvSpPr>
          <p:cNvPr id="117" name="Google Shape;117;p21"/>
          <p:cNvSpPr txBox="1"/>
          <p:nvPr/>
        </p:nvSpPr>
        <p:spPr>
          <a:xfrm>
            <a:off x="2154569" y="1667932"/>
            <a:ext cx="3612247" cy="2246769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H5P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H5P is a free and open technology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H5P content is responsive and mobile friendly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H5P has plugins for WordPress, Moodle, Drupal and several other publishing systems.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https://h5p.org/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25699" y="1795370"/>
            <a:ext cx="3969348" cy="223275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1"/>
          <p:cNvSpPr txBox="1"/>
          <p:nvPr/>
        </p:nvSpPr>
        <p:spPr>
          <a:xfrm>
            <a:off x="2154569" y="4210433"/>
            <a:ext cx="3612247" cy="2246769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Moodle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It’s what we already had!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Facilitates usage tracking and stats by faculty / year etc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Gets students used to moodle / provides a tool in the VLE that doesn’t require another platform or entry gate 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 rotWithShape="1">
          <a:blip r:embed="rId5">
            <a:alphaModFix/>
          </a:blip>
          <a:srcRect b="5132" l="0" r="2008" t="4350"/>
          <a:stretch/>
        </p:blipFill>
        <p:spPr>
          <a:xfrm>
            <a:off x="7525699" y="4302588"/>
            <a:ext cx="3969348" cy="2062457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1" name="Google Shape;121;p21"/>
          <p:cNvSpPr/>
          <p:nvPr/>
        </p:nvSpPr>
        <p:spPr>
          <a:xfrm>
            <a:off x="6195246" y="2945343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1"/>
          <p:cNvSpPr/>
          <p:nvPr/>
        </p:nvSpPr>
        <p:spPr>
          <a:xfrm>
            <a:off x="6195246" y="5333816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1"/>
          <p:cNvSpPr txBox="1"/>
          <p:nvPr/>
        </p:nvSpPr>
        <p:spPr>
          <a:xfrm>
            <a:off x="6032178" y="2388529"/>
            <a:ext cx="130454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content type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1"/>
          <p:cNvSpPr txBox="1"/>
          <p:nvPr/>
        </p:nvSpPr>
        <p:spPr>
          <a:xfrm>
            <a:off x="6045133" y="4516800"/>
            <a:ext cx="1304544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Select from your current courses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2215650" y="478390"/>
            <a:ext cx="7961004" cy="893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Moodle design</a:t>
            </a:r>
            <a:endParaRPr/>
          </a:p>
        </p:txBody>
      </p:sp>
      <p:sp>
        <p:nvSpPr>
          <p:cNvPr id="130" name="Google Shape;130;p22"/>
          <p:cNvSpPr txBox="1"/>
          <p:nvPr>
            <p:ph idx="1" type="body"/>
          </p:nvPr>
        </p:nvSpPr>
        <p:spPr>
          <a:xfrm>
            <a:off x="2466159" y="1833058"/>
            <a:ext cx="8478932" cy="437377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31" name="Google Shape;131;p22"/>
          <p:cNvPicPr preferRelativeResize="0"/>
          <p:nvPr/>
        </p:nvPicPr>
        <p:blipFill rotWithShape="1">
          <a:blip r:embed="rId3">
            <a:alphaModFix/>
          </a:blip>
          <a:srcRect b="4951" l="1087" r="1815" t="11555"/>
          <a:stretch/>
        </p:blipFill>
        <p:spPr>
          <a:xfrm>
            <a:off x="2215650" y="1638819"/>
            <a:ext cx="9771374" cy="47260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/>
          <p:nvPr>
            <p:ph type="title"/>
          </p:nvPr>
        </p:nvSpPr>
        <p:spPr>
          <a:xfrm>
            <a:off x="3800550" y="365125"/>
            <a:ext cx="7694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137" name="Google Shape;13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1100" y="536025"/>
            <a:ext cx="8020874" cy="597747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/>
          <p:nvPr/>
        </p:nvSpPr>
        <p:spPr>
          <a:xfrm>
            <a:off x="2862675" y="524625"/>
            <a:ext cx="4014600" cy="4516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0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